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60"/>
  </p:notesMasterIdLst>
  <p:sldIdLst>
    <p:sldId id="256" r:id="rId2"/>
    <p:sldId id="485" r:id="rId3"/>
    <p:sldId id="407" r:id="rId4"/>
    <p:sldId id="388" r:id="rId5"/>
    <p:sldId id="390" r:id="rId6"/>
    <p:sldId id="433" r:id="rId7"/>
    <p:sldId id="391" r:id="rId8"/>
    <p:sldId id="392" r:id="rId9"/>
    <p:sldId id="393" r:id="rId10"/>
    <p:sldId id="394" r:id="rId11"/>
    <p:sldId id="435" r:id="rId12"/>
    <p:sldId id="395" r:id="rId13"/>
    <p:sldId id="282" r:id="rId14"/>
    <p:sldId id="284" r:id="rId15"/>
    <p:sldId id="460" r:id="rId16"/>
    <p:sldId id="323" r:id="rId17"/>
    <p:sldId id="465" r:id="rId18"/>
    <p:sldId id="324" r:id="rId19"/>
    <p:sldId id="466" r:id="rId20"/>
    <p:sldId id="467" r:id="rId21"/>
    <p:sldId id="468" r:id="rId22"/>
    <p:sldId id="325" r:id="rId23"/>
    <p:sldId id="469" r:id="rId24"/>
    <p:sldId id="470" r:id="rId25"/>
    <p:sldId id="326" r:id="rId26"/>
    <p:sldId id="327" r:id="rId27"/>
    <p:sldId id="328" r:id="rId28"/>
    <p:sldId id="471" r:id="rId29"/>
    <p:sldId id="329" r:id="rId30"/>
    <p:sldId id="330" r:id="rId31"/>
    <p:sldId id="472" r:id="rId32"/>
    <p:sldId id="331" r:id="rId33"/>
    <p:sldId id="473" r:id="rId34"/>
    <p:sldId id="474" r:id="rId35"/>
    <p:sldId id="336" r:id="rId36"/>
    <p:sldId id="475" r:id="rId37"/>
    <p:sldId id="337" r:id="rId38"/>
    <p:sldId id="338" r:id="rId39"/>
    <p:sldId id="339" r:id="rId40"/>
    <p:sldId id="476" r:id="rId41"/>
    <p:sldId id="340" r:id="rId42"/>
    <p:sldId id="341" r:id="rId43"/>
    <p:sldId id="477" r:id="rId44"/>
    <p:sldId id="342" r:id="rId45"/>
    <p:sldId id="343" r:id="rId46"/>
    <p:sldId id="344" r:id="rId47"/>
    <p:sldId id="478" r:id="rId48"/>
    <p:sldId id="345" r:id="rId49"/>
    <p:sldId id="479" r:id="rId50"/>
    <p:sldId id="346" r:id="rId51"/>
    <p:sldId id="348" r:id="rId52"/>
    <p:sldId id="349" r:id="rId53"/>
    <p:sldId id="350" r:id="rId54"/>
    <p:sldId id="480" r:id="rId55"/>
    <p:sldId id="481" r:id="rId56"/>
    <p:sldId id="456" r:id="rId57"/>
    <p:sldId id="482" r:id="rId58"/>
    <p:sldId id="483" r:id="rId5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51" autoAdjust="0"/>
    <p:restoredTop sz="91209" autoAdjust="0"/>
  </p:normalViewPr>
  <p:slideViewPr>
    <p:cSldViewPr>
      <p:cViewPr>
        <p:scale>
          <a:sx n="80" d="100"/>
          <a:sy n="80" d="100"/>
        </p:scale>
        <p:origin x="-114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98FD19-4D8D-45F3-A324-98401A8BF257}" type="datetimeFigureOut">
              <a:rPr lang="en-US" smtClean="0"/>
              <a:pPr/>
              <a:t>1/18/2016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37EC17-5B6E-4A35-80DA-57A08B8B86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7EC17-5B6E-4A35-80DA-57A08B8B8665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7EC17-5B6E-4A35-80DA-57A08B8B8665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E1DA-3AED-4BB2-AE4F-9ED29F57A31B}" type="datetime1">
              <a:rPr lang="en-US" smtClean="0"/>
              <a:pPr/>
              <a:t>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ADABD-4D31-4049-B937-512C5BAAFE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  <p:sndAc>
      <p:stSnd>
        <p:snd r:embed="rId1" name="drumroll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AB9DE-7A0D-4E9A-B31A-42508C9A80F5}" type="datetime1">
              <a:rPr lang="en-US" smtClean="0"/>
              <a:pPr/>
              <a:t>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ADABD-4D31-4049-B937-512C5BAAFE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  <p:sndAc>
      <p:stSnd>
        <p:snd r:embed="rId1" name="drumroll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87E9B-8D07-479E-AC7A-EAE4328FC11C}" type="datetime1">
              <a:rPr lang="en-US" smtClean="0"/>
              <a:pPr/>
              <a:t>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ADABD-4D31-4049-B937-512C5BAAFE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  <p:sndAc>
      <p:stSnd>
        <p:snd r:embed="rId1" name="drumroll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61A05-2BC7-4B0C-AD59-21F57A6548A3}" type="datetime1">
              <a:rPr lang="en-US" smtClean="0"/>
              <a:pPr/>
              <a:t>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ADABD-4D31-4049-B937-512C5BAAFE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  <p:sndAc>
      <p:stSnd>
        <p:snd r:embed="rId1" name="drumroll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ACE49-D61C-49D4-9E1F-B29B46089888}" type="datetime1">
              <a:rPr lang="en-US" smtClean="0"/>
              <a:pPr/>
              <a:t>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ADABD-4D31-4049-B937-512C5BAAFE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  <p:sndAc>
      <p:stSnd>
        <p:snd r:embed="rId1" name="drumroll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5B763-F66F-4C7E-9898-D59ACECEEB6F}" type="datetime1">
              <a:rPr lang="en-US" smtClean="0"/>
              <a:pPr/>
              <a:t>1/18/2016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ADABD-4D31-4049-B937-512C5BAAFE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  <p:sndAc>
      <p:stSnd>
        <p:snd r:embed="rId1" name="drumroll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2C08E-6B77-4477-85A4-B39B11B2226C}" type="datetime1">
              <a:rPr lang="en-US" smtClean="0"/>
              <a:pPr/>
              <a:t>1/18/2016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ADABD-4D31-4049-B937-512C5BAAFE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  <p:sndAc>
      <p:stSnd>
        <p:snd r:embed="rId1" name="drumroll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90DB-9680-415E-A305-D0956FBF03CF}" type="datetime1">
              <a:rPr lang="en-US" smtClean="0"/>
              <a:pPr/>
              <a:t>1/18/2016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ADABD-4D31-4049-B937-512C5BAAFE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  <p:sndAc>
      <p:stSnd>
        <p:snd r:embed="rId1" name="drumroll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E4C2B-25BB-46C9-87D1-C1E33657E183}" type="datetime1">
              <a:rPr lang="en-US" smtClean="0"/>
              <a:pPr/>
              <a:t>1/18/2016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ADABD-4D31-4049-B937-512C5BAAFE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  <p:sndAc>
      <p:stSnd>
        <p:snd r:embed="rId1" name="drumroll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3B166-0155-460D-94E2-89400E66703E}" type="datetime1">
              <a:rPr lang="en-US" smtClean="0"/>
              <a:pPr/>
              <a:t>1/18/2016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ADABD-4D31-4049-B937-512C5BAAFE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  <p:sndAc>
      <p:stSnd>
        <p:snd r:embed="rId1" name="drumroll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C31C4-AEF4-4F01-A8AC-5B3473F44024}" type="datetime1">
              <a:rPr lang="en-US" smtClean="0"/>
              <a:pPr/>
              <a:t>1/18/2016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ADABD-4D31-4049-B937-512C5BAAFE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  <p:sndAc>
      <p:stSnd>
        <p:snd r:embed="rId1" name="drumroll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7B32F-2A9E-47B7-9EF8-53CA1CBBF57D}" type="datetime1">
              <a:rPr lang="en-US" smtClean="0"/>
              <a:pPr/>
              <a:t>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ADABD-4D31-4049-B937-512C5BAAFE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>
    <p:wipe/>
    <p:sndAc>
      <p:stSnd>
        <p:snd r:embed="rId13" name="drumroll.wav"/>
      </p:stSnd>
    </p:sndAc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7467600" cy="1905000"/>
          </a:xfrm>
        </p:spPr>
        <p:txBody>
          <a:bodyPr>
            <a:normAutofit fontScale="90000"/>
          </a:bodyPr>
          <a:lstStyle/>
          <a:p>
            <a:pPr rtl="1"/>
            <a:r>
              <a:rPr lang="ar-EG" b="1" dirty="0" smtClean="0"/>
              <a:t/>
            </a:r>
            <a:br>
              <a:rPr lang="ar-EG" b="1" dirty="0" smtClean="0"/>
            </a:br>
            <a:r>
              <a:rPr lang="ar-EG" b="1" dirty="0" smtClean="0"/>
              <a:t/>
            </a:r>
            <a:br>
              <a:rPr lang="ar-EG" b="1" dirty="0" smtClean="0"/>
            </a:b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981200"/>
            <a:ext cx="7010400" cy="42672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ar-SA" b="1" dirty="0" smtClean="0">
                <a:solidFill>
                  <a:schemeClr val="tx1"/>
                </a:solidFill>
                <a:cs typeface="+mj-cs"/>
              </a:rPr>
              <a:t> </a:t>
            </a:r>
            <a:endParaRPr lang="en-US" sz="4000" b="1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ADABD-4D31-4049-B937-512C5BAAFE4C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5" name="Picture 4" descr="BAS0146">
            <a:hlinkClick r:id="" action="ppaction://hlinkshowjump?jump=firstslide"/>
            <a:hlinkHover r:id="" action="ppaction://hlinkshowjump?jump=nextslide">
              <a:snd r:embed="rId3" name="bomb.wav"/>
            </a:hlinkHover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CFC"/>
              </a:clrFrom>
              <a:clrTo>
                <a:srgbClr val="FFFCFC">
                  <a:alpha val="0"/>
                </a:srgbClr>
              </a:clrTo>
            </a:clrChange>
            <a:grayscl/>
          </a:blip>
          <a:srcRect/>
          <a:stretch>
            <a:fillRect/>
          </a:stretch>
        </p:blipFill>
        <p:spPr bwMode="auto">
          <a:xfrm>
            <a:off x="1752600" y="533400"/>
            <a:ext cx="7086600" cy="543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1" name="Rectangle 1"/>
          <p:cNvSpPr>
            <a:spLocks noChangeArrowheads="1"/>
          </p:cNvSpPr>
          <p:nvPr/>
        </p:nvSpPr>
        <p:spPr bwMode="auto">
          <a:xfrm>
            <a:off x="381000" y="659487"/>
            <a:ext cx="84582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 وهناك</a:t>
            </a:r>
            <a:r>
              <a:rPr kumimoji="0" lang="ar-S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 </a:t>
            </a:r>
            <a:r>
              <a:rPr kumimoji="0" lang="ar-EG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مسببات أخري لهدر</a:t>
            </a:r>
            <a:r>
              <a:rPr kumimoji="0" lang="ar-S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 وقت </a:t>
            </a:r>
            <a:r>
              <a:rPr kumimoji="0" lang="ar-EG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العمل هي </a:t>
            </a:r>
            <a:r>
              <a:rPr kumimoji="0" lang="ar-S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: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١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- </a:t>
            </a:r>
            <a:r>
              <a:rPr kumimoji="0" lang="ar-S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المقاطعات التل</a:t>
            </a:r>
            <a:r>
              <a:rPr lang="ar-EG" sz="4000" b="1" dirty="0" smtClean="0">
                <a:latin typeface="Times New Roman" pitchFamily="18" charset="0"/>
                <a:ea typeface="Times New Roman" pitchFamily="18" charset="0"/>
                <a:cs typeface="+mj-cs"/>
              </a:rPr>
              <a:t>ي</a:t>
            </a:r>
            <a:r>
              <a:rPr kumimoji="0" lang="ar-S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فونية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.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٢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- </a:t>
            </a:r>
            <a:r>
              <a:rPr lang="ar-EG" sz="4000" b="1" dirty="0" smtClean="0">
                <a:latin typeface="Times New Roman" pitchFamily="18" charset="0"/>
                <a:ea typeface="Times New Roman" pitchFamily="18" charset="0"/>
                <a:cs typeface="+mj-cs"/>
              </a:rPr>
              <a:t>الزيارات المفاجئة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.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٣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- </a:t>
            </a:r>
            <a:r>
              <a:rPr kumimoji="0" lang="ar-S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الاجتماعات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 ( </a:t>
            </a:r>
            <a:r>
              <a:rPr kumimoji="0" lang="ar-S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المخططة وغير المخططة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 .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٤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- </a:t>
            </a:r>
            <a:r>
              <a:rPr kumimoji="0" lang="ar-S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الأزمات التي من الصعب </a:t>
            </a:r>
            <a:r>
              <a:rPr kumimoji="0" lang="ar-EG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توقعها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 .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٥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- </a:t>
            </a:r>
            <a:r>
              <a:rPr kumimoji="0" lang="ar-S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غياب الأهداف والأولويات ، وأوقات الانتهاء من الأعمال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 .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ADABD-4D31-4049-B937-512C5BAAFE4C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ransition spd="slow">
    <p:wip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ADABD-4D31-4049-B937-512C5BAAFE4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81000" y="228600"/>
            <a:ext cx="8534400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latin typeface="Arial" pitchFamily="34" charset="0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4000" b="1" dirty="0" smtClean="0">
                <a:latin typeface="Times New Roman" pitchFamily="18" charset="0"/>
                <a:ea typeface="Times New Roman" pitchFamily="18" charset="0"/>
              </a:rPr>
              <a:t>٦</a:t>
            </a:r>
            <a:r>
              <a:rPr lang="en-US" sz="4000" b="1" dirty="0" smtClean="0">
                <a:latin typeface="Times New Roman" pitchFamily="18" charset="0"/>
                <a:ea typeface="Times New Roman" pitchFamily="18" charset="0"/>
              </a:rPr>
              <a:t>- </a:t>
            </a:r>
            <a:r>
              <a:rPr lang="ar-SA" sz="4000" b="1" dirty="0" smtClean="0">
                <a:latin typeface="Times New Roman" pitchFamily="18" charset="0"/>
                <a:ea typeface="Times New Roman" pitchFamily="18" charset="0"/>
                <a:cs typeface="+mj-cs"/>
              </a:rPr>
              <a:t>المكاتب غير المرتبة والفوضى</a:t>
            </a:r>
            <a:r>
              <a:rPr lang="en-US" sz="4000" b="1" dirty="0" smtClean="0">
                <a:latin typeface="Times New Roman" pitchFamily="18" charset="0"/>
                <a:ea typeface="Times New Roman" pitchFamily="18" charset="0"/>
                <a:cs typeface="+mj-cs"/>
              </a:rPr>
              <a:t>.</a:t>
            </a:r>
            <a:endParaRPr lang="en-US" sz="4000" b="1" dirty="0" smtClean="0">
              <a:latin typeface="Arial" pitchFamily="34" charset="0"/>
              <a:cs typeface="+mj-cs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4000" b="1" dirty="0" smtClean="0">
                <a:latin typeface="Times New Roman" pitchFamily="18" charset="0"/>
                <a:ea typeface="Times New Roman" pitchFamily="18" charset="0"/>
                <a:cs typeface="+mj-cs"/>
              </a:rPr>
              <a:t>٧</a:t>
            </a:r>
            <a:r>
              <a:rPr lang="en-US" sz="4000" b="1" dirty="0" smtClean="0">
                <a:latin typeface="Times New Roman" pitchFamily="18" charset="0"/>
                <a:ea typeface="Times New Roman" pitchFamily="18" charset="0"/>
                <a:cs typeface="+mj-cs"/>
              </a:rPr>
              <a:t>- </a:t>
            </a:r>
            <a:r>
              <a:rPr lang="ar-SA" sz="4000" b="1" dirty="0" smtClean="0">
                <a:latin typeface="Times New Roman" pitchFamily="18" charset="0"/>
                <a:ea typeface="Times New Roman" pitchFamily="18" charset="0"/>
                <a:cs typeface="+mj-cs"/>
              </a:rPr>
              <a:t>الانهماك في الإجراءات التفصيلية والروتينية ، والتي يمكن تفويض</a:t>
            </a:r>
            <a:r>
              <a:rPr lang="ar-EG" sz="4000" b="1" dirty="0" smtClean="0">
                <a:latin typeface="Times New Roman" pitchFamily="18" charset="0"/>
                <a:ea typeface="Times New Roman" pitchFamily="18" charset="0"/>
                <a:cs typeface="+mj-cs"/>
              </a:rPr>
              <a:t> </a:t>
            </a:r>
            <a:r>
              <a:rPr lang="ar-SA" sz="4000" b="1" dirty="0" smtClean="0">
                <a:latin typeface="Times New Roman" pitchFamily="18" charset="0"/>
                <a:ea typeface="Times New Roman" pitchFamily="18" charset="0"/>
                <a:cs typeface="+mj-cs"/>
              </a:rPr>
              <a:t>الآخرين بها</a:t>
            </a:r>
            <a:r>
              <a:rPr lang="en-US" sz="4000" b="1" dirty="0" smtClean="0">
                <a:latin typeface="Times New Roman" pitchFamily="18" charset="0"/>
                <a:ea typeface="Times New Roman" pitchFamily="18" charset="0"/>
                <a:cs typeface="+mj-cs"/>
              </a:rPr>
              <a:t> .</a:t>
            </a:r>
            <a:endParaRPr lang="en-US" sz="4000" b="1" dirty="0" smtClean="0">
              <a:latin typeface="Arial" pitchFamily="34" charset="0"/>
              <a:cs typeface="+mj-cs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4000" b="1" dirty="0" smtClean="0">
                <a:latin typeface="Times New Roman" pitchFamily="18" charset="0"/>
                <a:ea typeface="Times New Roman" pitchFamily="18" charset="0"/>
                <a:cs typeface="+mj-cs"/>
              </a:rPr>
              <a:t>٨</a:t>
            </a:r>
            <a:r>
              <a:rPr lang="en-US" sz="4000" b="1" dirty="0" smtClean="0">
                <a:latin typeface="Times New Roman" pitchFamily="18" charset="0"/>
                <a:ea typeface="Times New Roman" pitchFamily="18" charset="0"/>
                <a:cs typeface="+mj-cs"/>
              </a:rPr>
              <a:t>- </a:t>
            </a:r>
            <a:r>
              <a:rPr lang="ar-SA" sz="4000" b="1" dirty="0" smtClean="0">
                <a:latin typeface="Times New Roman" pitchFamily="18" charset="0"/>
                <a:ea typeface="Times New Roman" pitchFamily="18" charset="0"/>
                <a:cs typeface="+mj-cs"/>
              </a:rPr>
              <a:t>محاولة إنجاز أعمال كثيرة في نفس الوقت مع تقدير الوقت اللازم لإنجازها بأقل مما يجب</a:t>
            </a:r>
            <a:r>
              <a:rPr lang="en-US" sz="4000" b="1" dirty="0" smtClean="0">
                <a:latin typeface="Times New Roman" pitchFamily="18" charset="0"/>
                <a:ea typeface="Times New Roman" pitchFamily="18" charset="0"/>
                <a:cs typeface="+mj-cs"/>
              </a:rPr>
              <a:t>.</a:t>
            </a:r>
            <a:endParaRPr lang="en-US" sz="4000" b="1" dirty="0" smtClean="0">
              <a:latin typeface="Arial" pitchFamily="34" charset="0"/>
              <a:cs typeface="+mj-cs"/>
            </a:endParaRPr>
          </a:p>
        </p:txBody>
      </p:sp>
    </p:spTree>
  </p:cSld>
  <p:clrMapOvr>
    <a:masterClrMapping/>
  </p:clrMapOvr>
  <p:transition spd="slow">
    <p:wip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5" name="Rectangle 1"/>
          <p:cNvSpPr>
            <a:spLocks noChangeArrowheads="1"/>
          </p:cNvSpPr>
          <p:nvPr/>
        </p:nvSpPr>
        <p:spPr bwMode="auto">
          <a:xfrm>
            <a:off x="609600" y="1335851"/>
            <a:ext cx="81534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٩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- </a:t>
            </a:r>
            <a:r>
              <a:rPr kumimoji="0" lang="ar-SA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الفشل في وضع حدود واضحة للسلطة والمسؤولية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١٠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 - </a:t>
            </a:r>
            <a:r>
              <a:rPr kumimoji="0" lang="ar-S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عدم كفاية المعلومات الواردة من الآخرين، أو تأخرها أو عدم دقتها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 .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١١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 - </a:t>
            </a:r>
            <a:r>
              <a:rPr kumimoji="0" lang="ar-S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التردد والمماطلة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.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١٢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 - </a:t>
            </a:r>
            <a:r>
              <a:rPr kumimoji="0" lang="ar-SA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غياب </a:t>
            </a:r>
            <a:r>
              <a:rPr kumimoji="0" lang="ar-EG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التواصل</a:t>
            </a:r>
            <a:r>
              <a:rPr kumimoji="0" lang="ar-SA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 الواضح و</a:t>
            </a:r>
            <a:r>
              <a:rPr kumimoji="0" lang="ar-EG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قلة </a:t>
            </a:r>
            <a:r>
              <a:rPr kumimoji="0" lang="ar-SA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التعليمات الواضحة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ADABD-4D31-4049-B937-512C5BAAFE4C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ransition spd="slow">
    <p:wip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533400" y="985941"/>
            <a:ext cx="792480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ar-EG" sz="36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تكمن في </a:t>
            </a:r>
            <a:r>
              <a:rPr lang="en-US" sz="36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ar-EG" sz="36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 وا</a:t>
            </a:r>
            <a:r>
              <a:rPr lang="ar-SA" sz="36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لخلاصة</a:t>
            </a:r>
            <a:r>
              <a:rPr lang="ar-EG" sz="36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ar-EG" sz="3200" b="1" dirty="0" smtClean="0">
                <a:solidFill>
                  <a:srgbClr val="000000"/>
                </a:solidFill>
                <a:latin typeface="Traditional Arabic" pitchFamily="18" charset="-78"/>
                <a:ea typeface="Times New Roman" pitchFamily="18" charset="0"/>
              </a:rPr>
              <a:t>أن مواجهة هدر</a:t>
            </a:r>
            <a:r>
              <a:rPr lang="ar-SA" sz="3200" b="1" dirty="0" smtClean="0">
                <a:solidFill>
                  <a:srgbClr val="000000"/>
                </a:solidFill>
                <a:latin typeface="Traditional Arabic" pitchFamily="18" charset="-78"/>
                <a:ea typeface="Times New Roman" pitchFamily="18" charset="0"/>
              </a:rPr>
              <a:t> الوقت في العمل</a:t>
            </a:r>
            <a:endParaRPr lang="ar-SA" sz="3200" b="1" dirty="0" smtClean="0">
              <a:latin typeface="Arial" pitchFamily="34" charset="0"/>
            </a:endParaRPr>
          </a:p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Times New Roman" pitchFamily="18" charset="0"/>
                <a:cs typeface="+mj-cs"/>
              </a:rPr>
              <a:t>في 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Times New Roman" pitchFamily="18" charset="0"/>
                <a:cs typeface="+mj-cs"/>
              </a:rPr>
              <a:t>التخطيط على أساس يومي: حدد مهامك بترتيب الأهمية والحاجة ، ورقم دائماً البنود في قائمة ما يجب عمله ورتبها حسب الأولوية ولا تعتبر الوقت قليلاً أو تحمل نفسـك فوق طاقتها ، وضع في الحسبـان أنه سيكون هناك مكالمات هاتفية ومقاطعات من الزوار ، وامنح نفسك مزيداً من الوقت لكل بند ، ولا تخصص أكثر  من 60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L-Mohanad"/>
                <a:ea typeface="Times New Roman" pitchFamily="18" charset="0"/>
                <a:cs typeface="+mj-cs"/>
              </a:rPr>
              <a:t>%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Times New Roman" pitchFamily="18" charset="0"/>
                <a:cs typeface="+mj-cs"/>
              </a:rPr>
              <a:t> من يومك للعمل .</a:t>
            </a:r>
            <a:endParaRPr kumimoji="0" lang="ar-SA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ADABD-4D31-4049-B937-512C5BAAFE4C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ransition spd="slow">
    <p:wip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ADABD-4D31-4049-B937-512C5BAAFE4C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609599"/>
            <a:ext cx="7848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4000" b="1" dirty="0" smtClean="0">
                <a:solidFill>
                  <a:srgbClr val="000000"/>
                </a:solidFill>
                <a:latin typeface="Traditional Arabic" pitchFamily="18" charset="-78"/>
                <a:ea typeface="Times New Roman" pitchFamily="18" charset="0"/>
                <a:cs typeface="+mj-cs"/>
              </a:rPr>
              <a:t>أهم أسباب </a:t>
            </a:r>
            <a:r>
              <a:rPr lang="ar-SA" sz="4000" b="1" dirty="0" smtClean="0">
                <a:latin typeface="Times New Roman" pitchFamily="18" charset="0"/>
                <a:ea typeface="Times New Roman" pitchFamily="18" charset="0"/>
              </a:rPr>
              <a:t>هدر</a:t>
            </a:r>
            <a:r>
              <a:rPr lang="ar-EG" sz="4000" b="1" dirty="0" smtClean="0">
                <a:latin typeface="Times New Roman" pitchFamily="18" charset="0"/>
                <a:ea typeface="Times New Roman" pitchFamily="18" charset="0"/>
              </a:rPr>
              <a:t> </a:t>
            </a:r>
            <a:r>
              <a:rPr lang="ar-EG" sz="4000" b="1" dirty="0" smtClean="0"/>
              <a:t>وقت العمل </a:t>
            </a:r>
            <a:r>
              <a:rPr lang="ar-SA" sz="4000" b="1" dirty="0" smtClean="0">
                <a:solidFill>
                  <a:srgbClr val="000000"/>
                </a:solidFill>
                <a:latin typeface="Traditional Arabic" pitchFamily="18" charset="-78"/>
                <a:ea typeface="Times New Roman" pitchFamily="18" charset="0"/>
                <a:cs typeface="+mj-cs"/>
              </a:rPr>
              <a:t>:</a:t>
            </a:r>
            <a:endParaRPr lang="en-US" sz="4000" b="1" dirty="0" smtClean="0">
              <a:latin typeface="Arial" pitchFamily="34" charset="0"/>
              <a:cs typeface="+mj-cs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4000" b="1" dirty="0" smtClean="0">
                <a:solidFill>
                  <a:srgbClr val="000000"/>
                </a:solidFill>
                <a:latin typeface="Traditional Arabic" pitchFamily="18" charset="-78"/>
                <a:ea typeface="Times New Roman" pitchFamily="18" charset="0"/>
                <a:cs typeface="+mj-cs"/>
              </a:rPr>
              <a:t>* المقاطعات ، أجهضها .</a:t>
            </a:r>
            <a:endParaRPr lang="en-US" sz="4000" b="1" dirty="0" smtClean="0">
              <a:latin typeface="Arial" pitchFamily="34" charset="0"/>
              <a:cs typeface="+mj-cs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4000" b="1" dirty="0" smtClean="0">
                <a:solidFill>
                  <a:srgbClr val="000000"/>
                </a:solidFill>
                <a:latin typeface="Traditional Arabic" pitchFamily="18" charset="-78"/>
                <a:ea typeface="Times New Roman" pitchFamily="18" charset="0"/>
                <a:cs typeface="+mj-cs"/>
              </a:rPr>
              <a:t>* الهاتف : تجنب الثرثارين .</a:t>
            </a:r>
            <a:endParaRPr lang="en-US" sz="4000" b="1" dirty="0" smtClean="0">
              <a:latin typeface="Arial" pitchFamily="34" charset="0"/>
              <a:cs typeface="+mj-cs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4000" b="1" dirty="0" smtClean="0">
                <a:solidFill>
                  <a:srgbClr val="000000"/>
                </a:solidFill>
                <a:latin typeface="Traditional Arabic" pitchFamily="18" charset="-78"/>
                <a:ea typeface="Times New Roman" pitchFamily="18" charset="0"/>
                <a:cs typeface="+mj-cs"/>
              </a:rPr>
              <a:t>* الزائرون ، كن حازماً مع الوقت وودوداً مع الناس .</a:t>
            </a:r>
            <a:endParaRPr lang="en-US" sz="4000" b="1" dirty="0" smtClean="0">
              <a:latin typeface="Arial" pitchFamily="34" charset="0"/>
              <a:cs typeface="+mj-cs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4000" b="1" dirty="0" smtClean="0">
                <a:solidFill>
                  <a:srgbClr val="000000"/>
                </a:solidFill>
                <a:latin typeface="Traditional Arabic" pitchFamily="18" charset="-78"/>
                <a:ea typeface="Times New Roman" pitchFamily="18" charset="0"/>
                <a:cs typeface="+mj-cs"/>
              </a:rPr>
              <a:t>* العمل الكتابي ، تحكم بالبيروقراطية الزائدة .</a:t>
            </a:r>
            <a:endParaRPr lang="en-US" sz="4000" b="1" dirty="0" smtClean="0">
              <a:latin typeface="Arial" pitchFamily="34" charset="0"/>
              <a:cs typeface="+mj-cs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4000" b="1" dirty="0" smtClean="0">
                <a:solidFill>
                  <a:srgbClr val="000000"/>
                </a:solidFill>
                <a:latin typeface="Traditional Arabic" pitchFamily="18" charset="-78"/>
                <a:ea typeface="Times New Roman" pitchFamily="18" charset="0"/>
                <a:cs typeface="+mj-cs"/>
              </a:rPr>
              <a:t>* الطلبات والدعوات ، استبعد الأنشطة غير الضرورية .</a:t>
            </a:r>
            <a:endParaRPr lang="ar-SA" sz="4000" b="1" dirty="0" smtClean="0">
              <a:latin typeface="Arial" pitchFamily="34" charset="0"/>
              <a:cs typeface="+mj-cs"/>
            </a:endParaRPr>
          </a:p>
        </p:txBody>
      </p:sp>
    </p:spTree>
  </p:cSld>
  <p:clrMapOvr>
    <a:masterClrMapping/>
  </p:clrMapOvr>
  <p:transition spd="slow">
    <p:wip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ADABD-4D31-4049-B937-512C5BAAFE4C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88392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latin typeface="Arial" pitchFamily="34" charset="0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4800" b="1" dirty="0" smtClean="0">
                <a:solidFill>
                  <a:srgbClr val="000000"/>
                </a:solidFill>
                <a:latin typeface="Traditional Arabic" pitchFamily="18" charset="-78"/>
                <a:ea typeface="Times New Roman" pitchFamily="18" charset="0"/>
                <a:cs typeface="+mj-cs"/>
              </a:rPr>
              <a:t>* عدم القدرة على قول لا ، كيف يمكنك تقييم ردك بنعم ؟</a:t>
            </a:r>
            <a:endParaRPr lang="en-US" sz="4800" b="1" dirty="0" smtClean="0">
              <a:latin typeface="Arial" pitchFamily="34" charset="0"/>
              <a:cs typeface="+mj-cs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4800" b="1" dirty="0" smtClean="0">
                <a:solidFill>
                  <a:srgbClr val="000000"/>
                </a:solidFill>
                <a:latin typeface="Traditional Arabic" pitchFamily="18" charset="-78"/>
                <a:ea typeface="Times New Roman" pitchFamily="18" charset="0"/>
                <a:cs typeface="+mj-cs"/>
              </a:rPr>
              <a:t>* الإتاحة ، ضع بعض الحدود .</a:t>
            </a:r>
            <a:endParaRPr lang="en-US" sz="4800" b="1" dirty="0" smtClean="0">
              <a:latin typeface="Arial" pitchFamily="34" charset="0"/>
              <a:cs typeface="+mj-cs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4800" b="1" dirty="0" smtClean="0">
                <a:solidFill>
                  <a:srgbClr val="000000"/>
                </a:solidFill>
                <a:latin typeface="Traditional Arabic" pitchFamily="18" charset="-78"/>
                <a:ea typeface="Times New Roman" pitchFamily="18" charset="0"/>
                <a:cs typeface="+mj-cs"/>
              </a:rPr>
              <a:t>* سوء التنظيم ، نظم ذلك المكتب لئلا تضيع حياتك في البحث عن الأشياء .</a:t>
            </a:r>
            <a:endParaRPr lang="en-US" sz="4800" b="1" dirty="0" smtClean="0">
              <a:latin typeface="Arial" pitchFamily="34" charset="0"/>
              <a:cs typeface="+mj-cs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4800" b="1" dirty="0" smtClean="0">
                <a:solidFill>
                  <a:srgbClr val="000000"/>
                </a:solidFill>
                <a:latin typeface="Traditional Arabic" pitchFamily="18" charset="-78"/>
                <a:ea typeface="Times New Roman" pitchFamily="18" charset="0"/>
                <a:cs typeface="+mj-cs"/>
              </a:rPr>
              <a:t>* افتقاد التخطيط ، بدون خطة لا يمكنك استخدام أكثر وقتك</a:t>
            </a:r>
            <a:endParaRPr lang="ar-SA" sz="4800" b="1" dirty="0" smtClean="0">
              <a:latin typeface="Arial" pitchFamily="34" charset="0"/>
              <a:cs typeface="+mj-cs"/>
            </a:endParaRPr>
          </a:p>
        </p:txBody>
      </p:sp>
    </p:spTree>
  </p:cSld>
  <p:clrMapOvr>
    <a:masterClrMapping/>
  </p:clrMapOvr>
  <p:transition spd="slow">
    <p:wip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1"/>
          <p:cNvSpPr>
            <a:spLocks noChangeArrowheads="1"/>
          </p:cNvSpPr>
          <p:nvPr/>
        </p:nvSpPr>
        <p:spPr bwMode="auto">
          <a:xfrm>
            <a:off x="0" y="457200"/>
            <a:ext cx="89154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إدارة الوقت بالنسبة للمديرين بشكل خاص</a:t>
            </a:r>
            <a:endParaRPr kumimoji="0" lang="en-US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مهمة ليست سهلة المنال بل تحتاج إلى تأهيل مناسب ؛ إضافة إلى قدرات ومواهب شخصية متميزة تستطيع معاً تحقيق الاستغلال الأمثل للوقت وتوظيف الإمكانات المتاحة وذلك لتلبية جميع احتياجات الفرد والمجتمع بشكل متوازن .</a:t>
            </a:r>
            <a:endParaRPr kumimoji="0" lang="ar-SA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ADABD-4D31-4049-B937-512C5BAAFE4C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ransition spd="slow">
    <p:wip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ADABD-4D31-4049-B937-512C5BAAFE4C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00" y="838200"/>
            <a:ext cx="8229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40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</a:rPr>
              <a:t>مع القدرة على التكيف مع الظروف الآنية والمستقبلية ، ويمكن صياغة التعريف الآتي لإدارة الوقت من خلال ما سبق </a:t>
            </a:r>
            <a:r>
              <a:rPr lang="en-US" sz="40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</a:rPr>
              <a:t> :</a:t>
            </a:r>
            <a:r>
              <a:rPr lang="ar-SA" sz="40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</a:rPr>
              <a:t>  </a:t>
            </a:r>
            <a:endParaRPr lang="en-US" sz="4000" b="1" dirty="0" smtClean="0">
              <a:latin typeface="Arial" pitchFamily="34" charset="0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40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</a:rPr>
              <a:t>إدارة الوقت</a:t>
            </a:r>
            <a:r>
              <a:rPr lang="en-US" sz="40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</a:rPr>
              <a:t> : </a:t>
            </a:r>
            <a:r>
              <a:rPr lang="ar-SA" sz="40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</a:rPr>
              <a:t>عملية شمولية تتم من خلال الوظائف الإدارية والأعمال والأنشطة المنظمة التي تعتمد في تنفيذها على مهارات عالية ومواهب شخصية .</a:t>
            </a:r>
            <a:endParaRPr lang="en-US" sz="4000" b="1" dirty="0" smtClean="0">
              <a:latin typeface="Arial" pitchFamily="34" charset="0"/>
            </a:endParaRPr>
          </a:p>
        </p:txBody>
      </p:sp>
    </p:spTree>
  </p:cSld>
  <p:clrMapOvr>
    <a:masterClrMapping/>
  </p:clrMapOvr>
  <p:transition spd="slow">
    <p:wip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1"/>
          <p:cNvSpPr>
            <a:spLocks noChangeArrowheads="1"/>
          </p:cNvSpPr>
          <p:nvPr/>
        </p:nvSpPr>
        <p:spPr bwMode="auto">
          <a:xfrm>
            <a:off x="0" y="685800"/>
            <a:ext cx="88392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تستطيع توظيف جميع الإمكانات لتلبية احتياجات الفرد والمجتمع ؛ مع القدرة على ترشيد الوقت والإفادة منه إضافة إلى التمكن من التكيف مع</a:t>
            </a:r>
            <a:r>
              <a:rPr kumimoji="0" lang="ar-EG" sz="4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 </a:t>
            </a:r>
            <a:r>
              <a:rPr kumimoji="0" lang="ar-SA" sz="4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الظروف الآنية والمستقبلية . </a:t>
            </a:r>
            <a:endParaRPr kumimoji="0" lang="ar-SA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ADABD-4D31-4049-B937-512C5BAAFE4C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ransition spd="slow">
    <p:wip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ADABD-4D31-4049-B937-512C5BAAFE4C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00" y="685799"/>
            <a:ext cx="82296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algn="just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4400" b="1" dirty="0" smtClean="0">
                <a:latin typeface="Times New Roman" pitchFamily="18" charset="0"/>
                <a:ea typeface="Times New Roman" pitchFamily="18" charset="0"/>
                <a:cs typeface="+mj-cs"/>
              </a:rPr>
              <a:t>ولعل من أهم المشاكل التي يواجهها الكثيرون منا في إدارة الوقت هي : </a:t>
            </a:r>
            <a:endParaRPr lang="en-US" sz="4400" b="1" dirty="0" smtClean="0">
              <a:latin typeface="Arial" pitchFamily="34" charset="0"/>
              <a:cs typeface="+mj-cs"/>
            </a:endParaRPr>
          </a:p>
          <a:p>
            <a:pPr lvl="0" indent="457200" algn="just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4400" b="1" dirty="0" smtClean="0">
                <a:latin typeface="Times New Roman" pitchFamily="18" charset="0"/>
                <a:ea typeface="Times New Roman" pitchFamily="18" charset="0"/>
                <a:cs typeface="+mj-cs"/>
              </a:rPr>
              <a:t>- العجز عن التخطيط للزمن أو الإيمان به .</a:t>
            </a:r>
            <a:endParaRPr lang="en-US" sz="4400" b="1" dirty="0" smtClean="0">
              <a:latin typeface="Arial" pitchFamily="34" charset="0"/>
              <a:cs typeface="+mj-cs"/>
            </a:endParaRPr>
          </a:p>
          <a:p>
            <a:pPr lvl="0" indent="457200" algn="just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4400" b="1" dirty="0" smtClean="0">
                <a:latin typeface="Times New Roman" pitchFamily="18" charset="0"/>
                <a:ea typeface="Times New Roman" pitchFamily="18" charset="0"/>
                <a:cs typeface="+mj-cs"/>
              </a:rPr>
              <a:t>- عدم التنظيم السليم للوقت في إنجاز أي عمل نؤديه بل قد تقودنا الأحداث في كثير من الأحيان ولا نسيطر عليها :</a:t>
            </a:r>
            <a:endParaRPr lang="ar-SA" sz="4400" b="1" dirty="0" smtClean="0">
              <a:latin typeface="Arial" pitchFamily="34" charset="0"/>
              <a:cs typeface="+mj-cs"/>
            </a:endParaRPr>
          </a:p>
        </p:txBody>
      </p:sp>
    </p:spTree>
  </p:cSld>
  <p:clrMapOvr>
    <a:masterClrMapping/>
  </p:clrMapOvr>
  <p:transition spd="slow">
    <p:wip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ADABD-4D31-4049-B937-512C5BAAFE4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609600"/>
            <a:ext cx="82296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3200" b="1" dirty="0" smtClean="0"/>
              <a:t>البرامج</a:t>
            </a:r>
            <a:r>
              <a:rPr lang="ar-SA" sz="3200" b="1" dirty="0" smtClean="0"/>
              <a:t> التدريبية </a:t>
            </a:r>
            <a:r>
              <a:rPr lang="ar-EG" sz="3200" b="1" dirty="0" smtClean="0"/>
              <a:t>بمشروع</a:t>
            </a:r>
          </a:p>
          <a:p>
            <a:pPr algn="ctr"/>
            <a:r>
              <a:rPr lang="ar-SA" sz="3200" b="1" dirty="0" smtClean="0"/>
              <a:t>الإدارة بالمسئولية من منظور إسلامي </a:t>
            </a:r>
            <a:r>
              <a:rPr lang="ar-EG" sz="3200" b="1" dirty="0" smtClean="0"/>
              <a:t>: </a:t>
            </a:r>
          </a:p>
          <a:p>
            <a:pPr algn="ctr"/>
            <a:r>
              <a:rPr lang="ar-SA" sz="3200" b="1" dirty="0" smtClean="0"/>
              <a:t>مدخل لتطوير</a:t>
            </a:r>
            <a:r>
              <a:rPr lang="ar-EG" sz="3200" b="1" dirty="0" smtClean="0"/>
              <a:t> </a:t>
            </a:r>
            <a:r>
              <a:rPr lang="ar-SA" sz="3200" b="1" dirty="0" smtClean="0"/>
              <a:t>إدارة مؤسسات التعليم الجامعي</a:t>
            </a:r>
            <a:endParaRPr lang="ar-EG" sz="3200" b="1" dirty="0" smtClean="0"/>
          </a:p>
          <a:p>
            <a:pPr algn="ctr"/>
            <a:r>
              <a:rPr lang="ar-SA" sz="3200" b="1" dirty="0" smtClean="0"/>
              <a:t> بالمملكة العربية السعودية </a:t>
            </a:r>
            <a:r>
              <a:rPr lang="ar-EG" sz="3200" b="1" dirty="0" smtClean="0"/>
              <a:t/>
            </a:r>
            <a:br>
              <a:rPr lang="ar-EG" sz="3200" b="1" dirty="0" smtClean="0"/>
            </a:br>
            <a:endParaRPr lang="ar-EG" sz="4000" b="1" dirty="0" smtClean="0"/>
          </a:p>
          <a:p>
            <a:pPr algn="ctr"/>
            <a:r>
              <a:rPr lang="en-US" sz="3200" dirty="0" smtClean="0"/>
              <a:t/>
            </a:r>
            <a:br>
              <a:rPr lang="en-US" sz="3200" dirty="0" smtClean="0"/>
            </a:br>
            <a:endParaRPr lang="ar-EG" sz="3200" dirty="0"/>
          </a:p>
        </p:txBody>
      </p:sp>
      <p:sp>
        <p:nvSpPr>
          <p:cNvPr id="5" name="Rectangle 4"/>
          <p:cNvSpPr/>
          <p:nvPr/>
        </p:nvSpPr>
        <p:spPr>
          <a:xfrm>
            <a:off x="304800" y="2667000"/>
            <a:ext cx="86868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ar-EG" sz="3200" b="1" dirty="0" smtClean="0"/>
              <a:t>البرنامج التدريبي حول</a:t>
            </a:r>
          </a:p>
          <a:p>
            <a:pPr algn="ctr" rtl="1"/>
            <a:r>
              <a:rPr lang="ar-SA" sz="3200" b="1" dirty="0" smtClean="0"/>
              <a:t>الإدارة بالمسئولية في </a:t>
            </a:r>
            <a:r>
              <a:rPr lang="ar-EG" sz="3200" b="1" dirty="0" smtClean="0"/>
              <a:t>مواجهة </a:t>
            </a:r>
            <a:r>
              <a:rPr lang="ar-SA" sz="3200" b="1" dirty="0" smtClean="0">
                <a:latin typeface="Times New Roman" pitchFamily="18" charset="0"/>
                <a:ea typeface="Times New Roman" pitchFamily="18" charset="0"/>
              </a:rPr>
              <a:t>هدر</a:t>
            </a:r>
            <a:r>
              <a:rPr lang="ar-EG" sz="3200" b="1" dirty="0" smtClean="0">
                <a:latin typeface="Times New Roman" pitchFamily="18" charset="0"/>
                <a:ea typeface="Times New Roman" pitchFamily="18" charset="0"/>
              </a:rPr>
              <a:t> </a:t>
            </a:r>
            <a:r>
              <a:rPr lang="ar-EG" sz="3200" b="1" dirty="0" smtClean="0"/>
              <a:t>وقت العمل</a:t>
            </a:r>
            <a:endParaRPr lang="en-US" sz="3200" dirty="0" smtClean="0"/>
          </a:p>
          <a:p>
            <a:pPr algn="ctr">
              <a:spcBef>
                <a:spcPts val="0"/>
              </a:spcBef>
            </a:pPr>
            <a:r>
              <a:rPr lang="ar-EG" sz="3200" b="1" dirty="0" smtClean="0"/>
              <a:t> إعداد </a:t>
            </a:r>
            <a:endParaRPr lang="ar-SA" sz="3200" b="1" dirty="0" smtClean="0"/>
          </a:p>
          <a:p>
            <a:pPr algn="ctr">
              <a:spcBef>
                <a:spcPts val="0"/>
              </a:spcBef>
            </a:pPr>
            <a:r>
              <a:rPr lang="ar-EG" sz="3200" b="1" dirty="0" smtClean="0"/>
              <a:t>الفريق البحثي للمشروع</a:t>
            </a:r>
            <a:endParaRPr lang="en-US" sz="3200" b="1" dirty="0"/>
          </a:p>
        </p:txBody>
      </p:sp>
    </p:spTree>
  </p:cSld>
  <p:clrMapOvr>
    <a:masterClrMapping/>
  </p:clrMapOvr>
  <p:transition spd="slow">
    <p:wip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ADABD-4D31-4049-B937-512C5BAAFE4C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algn="just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latin typeface="Arial" pitchFamily="34" charset="0"/>
            </a:endParaRPr>
          </a:p>
          <a:p>
            <a:pPr lvl="0" indent="45720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5400" b="1" dirty="0" smtClean="0">
                <a:latin typeface="Times New Roman" pitchFamily="18" charset="0"/>
                <a:ea typeface="Times New Roman" pitchFamily="18" charset="0"/>
                <a:cs typeface="+mj-cs"/>
              </a:rPr>
              <a:t>والقدرة على اتخـاذ القرارات الطـريقة المثلى للتغلـب على مشاكل إدارة الوقت ، وكذلك تطوير الطريقة التي ترتب  بها أولوياتك .</a:t>
            </a:r>
            <a:endParaRPr lang="en-US" sz="5400" b="1" dirty="0" smtClean="0">
              <a:latin typeface="Arial" pitchFamily="34" charset="0"/>
              <a:cs typeface="+mj-cs"/>
            </a:endParaRPr>
          </a:p>
        </p:txBody>
      </p:sp>
    </p:spTree>
  </p:cSld>
  <p:clrMapOvr>
    <a:masterClrMapping/>
  </p:clrMapOvr>
  <p:transition spd="slow">
    <p:wip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ADABD-4D31-4049-B937-512C5BAAFE4C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81000" y="381000"/>
            <a:ext cx="8458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EG" sz="9600" b="1" dirty="0" smtClean="0">
                <a:latin typeface="Times New Roman" pitchFamily="18" charset="0"/>
                <a:ea typeface="Times New Roman" pitchFamily="18" charset="0"/>
                <a:cs typeface="+mj-cs"/>
              </a:rPr>
              <a:t>مضيعات </a:t>
            </a:r>
            <a:r>
              <a:rPr lang="ar-SA" sz="9600" b="1" dirty="0" smtClean="0">
                <a:latin typeface="Times New Roman" pitchFamily="18" charset="0"/>
                <a:ea typeface="Times New Roman" pitchFamily="18" charset="0"/>
                <a:cs typeface="+mj-cs"/>
              </a:rPr>
              <a:t>الوقت وأزمة الضغوط  في العمل  </a:t>
            </a:r>
            <a:endParaRPr lang="en-US" sz="9600" b="1" dirty="0">
              <a:cs typeface="+mj-cs"/>
            </a:endParaRPr>
          </a:p>
        </p:txBody>
      </p:sp>
    </p:spTree>
  </p:cSld>
  <p:clrMapOvr>
    <a:masterClrMapping/>
  </p:clrMapOvr>
  <p:transition spd="slow">
    <p:wip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1"/>
          <p:cNvSpPr>
            <a:spLocks noChangeArrowheads="1"/>
          </p:cNvSpPr>
          <p:nvPr/>
        </p:nvSpPr>
        <p:spPr bwMode="auto">
          <a:xfrm>
            <a:off x="381000" y="1195863"/>
            <a:ext cx="8382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فائدة : إذا كان بوسعك التخلص من الضغوط ، فستزداد قدرتك على التكيف مع الوقت بشكل مستمر ، وعليك أن تسترخي بشكل كاف لاتخاذ القرارات الصحيحة عندما تحتاج إليها .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ويساعدك التخطيط والتنظيم على إنجاز أي عمل تؤديه في العمل أو المنزل أو أي مكان آخر .؟</a:t>
            </a:r>
            <a:endParaRPr kumimoji="0" lang="ar-SA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ADABD-4D31-4049-B937-512C5BAAFE4C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  <p:transition spd="slow">
    <p:wip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ADABD-4D31-4049-B937-512C5BAAFE4C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04800" y="304800"/>
            <a:ext cx="853440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latin typeface="Arial" pitchFamily="34" charset="0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4000" b="1" dirty="0" smtClean="0">
                <a:latin typeface="Times New Roman" pitchFamily="18" charset="0"/>
                <a:ea typeface="Times New Roman" pitchFamily="18" charset="0"/>
                <a:cs typeface="+mj-cs"/>
              </a:rPr>
              <a:t>فائدة : قد تبذل الكثير من الجهـد في العمل ، ولكنك بحـاجة إلى تعلم العمل بذكاء ، فضع في اعتبارك           النقاط التالية :</a:t>
            </a:r>
            <a:endParaRPr lang="en-US" sz="4000" b="1" dirty="0" smtClean="0">
              <a:latin typeface="Arial" pitchFamily="34" charset="0"/>
              <a:cs typeface="+mj-cs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4000" b="1" dirty="0" smtClean="0">
                <a:latin typeface="Times New Roman" pitchFamily="18" charset="0"/>
                <a:ea typeface="Times New Roman" pitchFamily="18" charset="0"/>
                <a:cs typeface="+mj-cs"/>
              </a:rPr>
              <a:t>تحـديد الهدف : هل تعرف ما تبغي تحقيقه ؟</a:t>
            </a:r>
            <a:endParaRPr lang="en-US" sz="4000" b="1" dirty="0" smtClean="0">
              <a:latin typeface="Arial" pitchFamily="34" charset="0"/>
              <a:cs typeface="+mj-cs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4000" b="1" dirty="0" smtClean="0">
                <a:latin typeface="Times New Roman" pitchFamily="18" charset="0"/>
                <a:ea typeface="Times New Roman" pitchFamily="18" charset="0"/>
                <a:cs typeface="+mj-cs"/>
              </a:rPr>
              <a:t>قيـاس الفائدة : هل لديك فكرة عن مدى فائدة القيام بذلك ؟</a:t>
            </a:r>
            <a:endParaRPr lang="en-US" sz="4000" b="1" dirty="0" smtClean="0">
              <a:latin typeface="Arial" pitchFamily="34" charset="0"/>
              <a:cs typeface="+mj-cs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4000" b="1" dirty="0" smtClean="0">
                <a:latin typeface="Times New Roman" pitchFamily="18" charset="0"/>
                <a:ea typeface="Times New Roman" pitchFamily="18" charset="0"/>
                <a:cs typeface="+mj-cs"/>
              </a:rPr>
              <a:t>إمكانية التحقيق : هل أنت واثق بقدرتك على مواجهة ذلك ؟</a:t>
            </a:r>
            <a:endParaRPr lang="en-US" sz="4000" b="1" dirty="0">
              <a:cs typeface="+mj-cs"/>
            </a:endParaRPr>
          </a:p>
        </p:txBody>
      </p:sp>
    </p:spTree>
  </p:cSld>
  <p:clrMapOvr>
    <a:masterClrMapping/>
  </p:clrMapOvr>
  <p:transition spd="slow">
    <p:wip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ADABD-4D31-4049-B937-512C5BAAFE4C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04800" y="685800"/>
            <a:ext cx="86106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latin typeface="Arial" pitchFamily="34" charset="0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5400" b="1" dirty="0" smtClean="0">
                <a:latin typeface="Times New Roman" pitchFamily="18" charset="0"/>
                <a:ea typeface="Times New Roman" pitchFamily="18" charset="0"/>
                <a:cs typeface="+mj-cs"/>
              </a:rPr>
              <a:t>تحديد الأهميـة : هل يمثل هذا الأمر أهمية لك ؟</a:t>
            </a:r>
            <a:endParaRPr lang="en-US" sz="5400" b="1" dirty="0" smtClean="0">
              <a:latin typeface="Arial" pitchFamily="34" charset="0"/>
              <a:cs typeface="+mj-cs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5400" b="1" dirty="0" smtClean="0">
                <a:latin typeface="Times New Roman" pitchFamily="18" charset="0"/>
                <a:ea typeface="Times New Roman" pitchFamily="18" charset="0"/>
                <a:cs typeface="+mj-cs"/>
              </a:rPr>
              <a:t>تقـدير الوقت : ما الوقت الذي تستغرقه في أداء هذا العمل </a:t>
            </a:r>
            <a:endParaRPr lang="en-US" sz="5400" b="1" dirty="0">
              <a:cs typeface="+mj-cs"/>
            </a:endParaRPr>
          </a:p>
        </p:txBody>
      </p:sp>
    </p:spTree>
  </p:cSld>
  <p:clrMapOvr>
    <a:masterClrMapping/>
  </p:clrMapOvr>
  <p:transition spd="slow">
    <p:wip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1"/>
          <p:cNvSpPr>
            <a:spLocks noChangeArrowheads="1"/>
          </p:cNvSpPr>
          <p:nvPr/>
        </p:nvSpPr>
        <p:spPr bwMode="auto">
          <a:xfrm>
            <a:off x="609600" y="246221"/>
            <a:ext cx="83058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إن وسائل إدارة الوقت عديدة ومتنوعة ، وأنت بحاجة إلى استيعابها وتعديلها وتطبيقها على ظروفك الخاصة بالطريقة التي تناسبك ، وتساعدك كل عادة بناءة تطوّرها على البداية في إدارة الوقت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فائدة : ليس المهم هو الساعات التي تقضيها ، وإنما ما تحققه خلالها .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ندرك جميعاً مدى صحة ذلك ، فليس هناك ما هو أسوأ من أن تُنهي يومك وتشعر أنك لم تنجز الكثير</a:t>
            </a:r>
            <a:endParaRPr kumimoji="0" lang="ar-SA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ADABD-4D31-4049-B937-512C5BAAFE4C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  <p:transition spd="slow">
    <p:wip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1"/>
          <p:cNvSpPr>
            <a:spLocks noChangeArrowheads="1"/>
          </p:cNvSpPr>
          <p:nvPr/>
        </p:nvSpPr>
        <p:spPr bwMode="auto">
          <a:xfrm>
            <a:off x="533400" y="-7799"/>
            <a:ext cx="8153400" cy="630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* </a:t>
            </a:r>
            <a:r>
              <a:rPr kumimoji="0" lang="ar-S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لماذا تفتقر إلى الوقت دائماً ؟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" التســويف هــو قاتــل الفــرص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إذا كان الأمر عاجلاً فلتفعله الآن! لا تماطل ، فالأمر الطارئ اليوم قد يصبح كارثة غداً إذا تم إرجاؤه!( الكثير من المهام ، العديد من الخيارات ، عجز عن ترتيب الأولويات ) = العديد من المسوفين</a:t>
            </a:r>
            <a:r>
              <a:rPr kumimoji="0" lang="ar-EG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 . </a:t>
            </a:r>
            <a:r>
              <a:rPr kumimoji="0" lang="ar-S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فائدة : حتى تتعلم ترتيب أولوياتك ، تخيـل أن أمامك وقتاً لأداء مهمة واحـدة قبل مغادرة عملك لفترة غير محددة ، فأي المهام تختار؟ .</a:t>
            </a:r>
            <a:endParaRPr kumimoji="0" lang="ar-SA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ADABD-4D31-4049-B937-512C5BAAFE4C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  <p:transition spd="slow">
    <p:wip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1"/>
          <p:cNvSpPr>
            <a:spLocks noChangeArrowheads="1"/>
          </p:cNvSpPr>
          <p:nvPr/>
        </p:nvSpPr>
        <p:spPr bwMode="auto">
          <a:xfrm>
            <a:off x="533400" y="978932"/>
            <a:ext cx="80772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هل ينطبق ما قيل من أسباب التسويف علي أجواء العمل :( ترجع إما لجسامة المهام أو ثقلها على النفس ، أو قد ترجع إلى تفضيل شخصي، أو بُغض النشاط بعينه ، أو خوف من الفشل ، أو عدم فهم قيمة أو هدف المهمة ، أو كون المهمة مملة بدرجة كبيرة ) .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ADABD-4D31-4049-B937-512C5BAAFE4C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  <p:transition spd="slow">
    <p:wip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ADABD-4D31-4049-B937-512C5BAAFE4C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33400" y="609600"/>
            <a:ext cx="8077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4000" b="1" dirty="0" smtClean="0">
                <a:latin typeface="Times New Roman" pitchFamily="18" charset="0"/>
                <a:ea typeface="Times New Roman" pitchFamily="18" charset="0"/>
              </a:rPr>
              <a:t>بعض الافتراضات الشائعة :</a:t>
            </a:r>
            <a:endParaRPr lang="en-US" sz="4000" b="1" dirty="0" smtClean="0">
              <a:latin typeface="Arial" pitchFamily="34" charset="0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4000" b="1" dirty="0" smtClean="0">
                <a:latin typeface="Times New Roman" pitchFamily="18" charset="0"/>
                <a:ea typeface="Times New Roman" pitchFamily="18" charset="0"/>
              </a:rPr>
              <a:t>فائدة : إن العنصر الأساسي في الإدارة الفعالة للوقت هو قياس النتيجة وليس العمل ، فلتتحكم في وقتك طبقاً لما يحقق أفضل النتائج</a:t>
            </a:r>
            <a:endParaRPr lang="en-US" sz="4000" b="1" dirty="0" smtClean="0">
              <a:latin typeface="Arial" pitchFamily="34" charset="0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4000" b="1" dirty="0" smtClean="0">
                <a:latin typeface="Times New Roman" pitchFamily="18" charset="0"/>
                <a:ea typeface="Times New Roman" pitchFamily="18" charset="0"/>
              </a:rPr>
              <a:t>إتمام المهام ليس الأساس بالضـرورة ، لا تعني إدارة الوقت الإتقـان وإتمام كل شيء! بل الاستعداد لأي احتمـــال .</a:t>
            </a:r>
            <a:endParaRPr lang="ar-SA" sz="4000" b="1" dirty="0" smtClean="0">
              <a:latin typeface="Arial" pitchFamily="34" charset="0"/>
            </a:endParaRPr>
          </a:p>
        </p:txBody>
      </p:sp>
    </p:spTree>
  </p:cSld>
  <p:clrMapOvr>
    <a:masterClrMapping/>
  </p:clrMapOvr>
  <p:transition spd="slow">
    <p:wip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1"/>
          <p:cNvSpPr>
            <a:spLocks noChangeArrowheads="1"/>
          </p:cNvSpPr>
          <p:nvPr/>
        </p:nvSpPr>
        <p:spPr bwMode="auto">
          <a:xfrm>
            <a:off x="457200" y="474821"/>
            <a:ext cx="83058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قد تلجأ أحيانا إلى الاكتفاء بمستوى معقول من الجودة إذا كان هناك زمن محدود متوفر لديك .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ويثبت هذا صحة المبدأ المعروف باسم قاعدة الثمانين والعشرين بالمائة ) :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قد تحتاج أحيـاناً إلى 80% من الوقت لإنجـاز الجودة المعقولة وتفي بمتطلبـات الآخرين ، وتصرف 20% من الزمن المتاح في فعل أشياء أخرى أكثر أهمية .</a:t>
            </a:r>
            <a:endParaRPr kumimoji="0" lang="ar-SA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ADABD-4D31-4049-B937-512C5BAAFE4C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  <p:transition spd="slow">
    <p:wip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ADABD-4D31-4049-B937-512C5BAAFE4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00" y="304801"/>
            <a:ext cx="8382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r" rtl="1" fontAlgn="base">
              <a:spcBef>
                <a:spcPct val="0"/>
              </a:spcBef>
              <a:spcAft>
                <a:spcPct val="0"/>
              </a:spcAft>
            </a:pPr>
            <a:r>
              <a:rPr lang="ar-SA" sz="4400" b="1" dirty="0" smtClean="0">
                <a:solidFill>
                  <a:srgbClr val="000000"/>
                </a:solidFill>
                <a:latin typeface="Traditional Arabic" pitchFamily="18" charset="-78"/>
                <a:ea typeface="Times New Roman" pitchFamily="18" charset="0"/>
                <a:cs typeface="+mj-cs"/>
              </a:rPr>
              <a:t>إن أساليب </a:t>
            </a:r>
            <a:r>
              <a:rPr lang="ar-EG" sz="4400" b="1" dirty="0" smtClean="0"/>
              <a:t>مواجهة </a:t>
            </a:r>
            <a:r>
              <a:rPr lang="ar-SA" sz="4400" b="1" dirty="0" smtClean="0">
                <a:latin typeface="Times New Roman" pitchFamily="18" charset="0"/>
                <a:ea typeface="Times New Roman" pitchFamily="18" charset="0"/>
              </a:rPr>
              <a:t>هدر</a:t>
            </a:r>
            <a:r>
              <a:rPr lang="ar-EG" sz="4400" b="1" dirty="0" smtClean="0">
                <a:latin typeface="Times New Roman" pitchFamily="18" charset="0"/>
                <a:ea typeface="Times New Roman" pitchFamily="18" charset="0"/>
              </a:rPr>
              <a:t> </a:t>
            </a:r>
            <a:r>
              <a:rPr lang="ar-EG" sz="4400" b="1" dirty="0" smtClean="0"/>
              <a:t>وقت العمل</a:t>
            </a:r>
            <a:r>
              <a:rPr lang="ar-SA" sz="4400" b="1" dirty="0" smtClean="0">
                <a:solidFill>
                  <a:srgbClr val="000000"/>
                </a:solidFill>
                <a:latin typeface="Traditional Arabic" pitchFamily="18" charset="-78"/>
                <a:ea typeface="Times New Roman" pitchFamily="18" charset="0"/>
                <a:cs typeface="+mj-cs"/>
              </a:rPr>
              <a:t>عديدة ومتنوعة ، ونحن بحاجة إلى استيعابها وتطبيقها على ظروفنا الخاصة بالطريقة التي تناسب كل منا</a:t>
            </a:r>
            <a:r>
              <a:rPr lang="ar-EG" sz="4400" b="1" dirty="0" smtClean="0">
                <a:solidFill>
                  <a:srgbClr val="000000"/>
                </a:solidFill>
                <a:latin typeface="Traditional Arabic" pitchFamily="18" charset="-78"/>
                <a:ea typeface="Times New Roman" pitchFamily="18" charset="0"/>
                <a:cs typeface="+mj-cs"/>
              </a:rPr>
              <a:t> </a:t>
            </a:r>
            <a:r>
              <a:rPr lang="ar-SA" sz="4400" b="1" dirty="0" smtClean="0">
                <a:solidFill>
                  <a:srgbClr val="000000"/>
                </a:solidFill>
                <a:latin typeface="Traditional Arabic" pitchFamily="18" charset="-78"/>
                <a:ea typeface="Times New Roman" pitchFamily="18" charset="0"/>
                <a:cs typeface="+mj-cs"/>
              </a:rPr>
              <a:t>فائدة : ليس المهم هو الساعات التي تقضيها ، وإنما ما تحققه خلالها . ندرك جميعاً مدى صحة ذلك ، فليس هناك ما هو أسوأ من أن تُنهي يومك وتشعر أنك لم تنجز الكثير من العمل المطلوب منك</a:t>
            </a:r>
            <a:endParaRPr lang="ar-SA" sz="4400" b="1" dirty="0" smtClean="0">
              <a:latin typeface="Arial" pitchFamily="34" charset="0"/>
            </a:endParaRPr>
          </a:p>
        </p:txBody>
      </p:sp>
    </p:spTree>
  </p:cSld>
  <p:clrMapOvr>
    <a:masterClrMapping/>
  </p:clrMapOvr>
  <p:transition spd="slow">
    <p:wipe/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1"/>
          <p:cNvSpPr>
            <a:spLocks noChangeArrowheads="1"/>
          </p:cNvSpPr>
          <p:nvPr/>
        </p:nvSpPr>
        <p:spPr bwMode="auto">
          <a:xfrm>
            <a:off x="457200" y="1119663"/>
            <a:ext cx="8382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إن إدارة الوقت تتيح لك فرصـاً للقيام بالأشياء التي يجـب عليك أداؤها ، وتذكر أن الأمر لا يتعلق بالوقت وحـده ، بل بالأعمـال التي تنجزها حينـذاك ، وعن طريق التحسين من أدائك ، سيكون بوسعك التخطيط لوقتك وإدارته بطريقة أفضل وتحقيق النتيجة التي تصبو إليها .</a:t>
            </a:r>
            <a:endParaRPr kumimoji="0" lang="ar-SA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ADABD-4D31-4049-B937-512C5BAAFE4C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  <p:transition spd="slow">
    <p:wip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ADABD-4D31-4049-B937-512C5BAAFE4C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algn="r" rtl="1" fontAlgn="base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latin typeface="Arial" pitchFamily="34" charset="0"/>
            </a:endParaRPr>
          </a:p>
          <a:p>
            <a:pPr lvl="0" indent="45720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4800" b="1" dirty="0" smtClean="0">
                <a:latin typeface="Times New Roman" pitchFamily="18" charset="0"/>
                <a:ea typeface="Times New Roman" pitchFamily="18" charset="0"/>
                <a:cs typeface="+mj-cs"/>
              </a:rPr>
              <a:t>فائدة : إذا فعلت ما تفعلـه دوماً ، فستحصـل على ما تحصـل عليه دوماً ، ولو لم ترض بما تحصل عليه ، فغير ما تفعله .</a:t>
            </a:r>
            <a:endParaRPr lang="ar-SA" sz="4800" b="1" dirty="0" smtClean="0">
              <a:latin typeface="Arial" pitchFamily="34" charset="0"/>
              <a:cs typeface="+mj-cs"/>
            </a:endParaRPr>
          </a:p>
        </p:txBody>
      </p:sp>
    </p:spTree>
  </p:cSld>
  <p:clrMapOvr>
    <a:masterClrMapping/>
  </p:clrMapOvr>
  <p:transition spd="slow">
    <p:wip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1"/>
          <p:cNvSpPr>
            <a:spLocks noChangeArrowheads="1"/>
          </p:cNvSpPr>
          <p:nvPr/>
        </p:nvSpPr>
        <p:spPr bwMode="auto">
          <a:xfrm>
            <a:off x="304800" y="977443"/>
            <a:ext cx="85344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ar-S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لا يرتبط مفهوم إدارة الوقت بالزمن وحده ، ولكن بالمهام التي يتم تحقيقها خلاله .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ar-S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تعد إدارة الوقت دعامة حقيقية لزيادة إنتاجية الشخص وفعاليته .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ar-S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تعني إدارة الوقت الاستمرار في التحكم في الأمور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ar-S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تساعدك إدارة الوقت على التكيف مع المقاطعات والمشاكل والأزمات .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+mj-cs"/>
              </a:rPr>
              <a:t> </a:t>
            </a:r>
            <a:endParaRPr kumimoji="0" lang="ar-SA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ADABD-4D31-4049-B937-512C5BAAFE4C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  <p:transition spd="slow">
    <p:wip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ADABD-4D31-4049-B937-512C5BAAFE4C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1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endParaRPr lang="en-US" b="1" dirty="0" smtClean="0">
              <a:latin typeface="Arial" pitchFamily="34" charset="0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ar-SA" sz="5400" b="1" dirty="0" smtClean="0">
                <a:latin typeface="Times New Roman" pitchFamily="18" charset="0"/>
                <a:ea typeface="Times New Roman" pitchFamily="18" charset="0"/>
                <a:cs typeface="+mj-cs"/>
              </a:rPr>
              <a:t>إن إدارة الوقت تجنبك التسويف .</a:t>
            </a:r>
            <a:endParaRPr lang="en-US" sz="5400" b="1" dirty="0" smtClean="0">
              <a:latin typeface="Arial" pitchFamily="34" charset="0"/>
              <a:cs typeface="+mj-cs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ar-SA" sz="5400" b="1" dirty="0" smtClean="0">
                <a:latin typeface="Times New Roman" pitchFamily="18" charset="0"/>
                <a:ea typeface="Times New Roman" pitchFamily="18" charset="0"/>
                <a:cs typeface="+mj-cs"/>
              </a:rPr>
              <a:t>وتخلصك من المآزق الصعبة .</a:t>
            </a:r>
            <a:endParaRPr lang="en-US" sz="5400" b="1" dirty="0" smtClean="0">
              <a:latin typeface="Arial" pitchFamily="34" charset="0"/>
              <a:cs typeface="+mj-cs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ar-SA" sz="5400" b="1" dirty="0" smtClean="0">
                <a:latin typeface="Times New Roman" pitchFamily="18" charset="0"/>
                <a:ea typeface="Times New Roman" pitchFamily="18" charset="0"/>
                <a:cs typeface="+mj-cs"/>
              </a:rPr>
              <a:t>وتساعدك على رفض أمور ما ، ووضع حدود لها .</a:t>
            </a:r>
            <a:endParaRPr lang="en-US" sz="5400" b="1" dirty="0" smtClean="0">
              <a:latin typeface="Arial" pitchFamily="34" charset="0"/>
              <a:cs typeface="+mj-cs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ar-SA" sz="5400" b="1" dirty="0" smtClean="0">
                <a:latin typeface="Times New Roman" pitchFamily="18" charset="0"/>
                <a:ea typeface="Times New Roman" pitchFamily="18" charset="0"/>
                <a:cs typeface="+mj-cs"/>
              </a:rPr>
              <a:t>أحيانا ، يكتفي بمستوى معقول من الجودة .</a:t>
            </a:r>
            <a:endParaRPr lang="en-US" sz="5400" b="1" dirty="0">
              <a:cs typeface="+mj-cs"/>
            </a:endParaRPr>
          </a:p>
        </p:txBody>
      </p:sp>
    </p:spTree>
  </p:cSld>
  <p:clrMapOvr>
    <a:masterClrMapping/>
  </p:clrMapOvr>
  <p:transition spd="slow">
    <p:wip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ADABD-4D31-4049-B937-512C5BAAFE4C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04800" y="381000"/>
            <a:ext cx="8534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endParaRPr lang="en-US" b="1" dirty="0" smtClean="0">
              <a:latin typeface="Arial" pitchFamily="34" charset="0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ar-SA" sz="5400" b="1" dirty="0" smtClean="0">
                <a:latin typeface="Times New Roman" pitchFamily="18" charset="0"/>
                <a:ea typeface="Times New Roman" pitchFamily="18" charset="0"/>
                <a:cs typeface="+mj-cs"/>
              </a:rPr>
              <a:t>سيمكنك تعلم المهارات والعادات الجديدة من تحقيق المزيد .</a:t>
            </a:r>
            <a:endParaRPr lang="en-US" sz="5400" b="1" dirty="0" smtClean="0">
              <a:latin typeface="Arial" pitchFamily="34" charset="0"/>
              <a:cs typeface="+mj-cs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ar-SA" sz="5400" b="1" dirty="0" smtClean="0">
                <a:latin typeface="Times New Roman" pitchFamily="18" charset="0"/>
                <a:ea typeface="Times New Roman" pitchFamily="18" charset="0"/>
                <a:cs typeface="+mj-cs"/>
              </a:rPr>
              <a:t>إذا كان بوسعك القضاء على الضغوط ، فستزداد قدرتك على التكيف مع الوقت بشكل مطلق</a:t>
            </a:r>
            <a:endParaRPr lang="en-US" sz="5400" b="1" dirty="0">
              <a:cs typeface="+mj-cs"/>
            </a:endParaRPr>
          </a:p>
        </p:txBody>
      </p:sp>
    </p:spTree>
  </p:cSld>
  <p:clrMapOvr>
    <a:masterClrMapping/>
  </p:clrMapOvr>
  <p:transition spd="slow">
    <p:wip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1"/>
          <p:cNvSpPr>
            <a:spLocks noChangeArrowheads="1"/>
          </p:cNvSpPr>
          <p:nvPr/>
        </p:nvSpPr>
        <p:spPr bwMode="auto">
          <a:xfrm>
            <a:off x="0" y="533400"/>
            <a:ext cx="91440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البداية الطيبة : العادات الجيدة والعادات السيئة .</a:t>
            </a:r>
            <a: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+mj-cs"/>
              </a:rPr>
              <a:t> </a:t>
            </a:r>
            <a:r>
              <a:rPr kumimoji="0" lang="ar-SA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- استعن بمفكرة ..</a:t>
            </a:r>
            <a:endParaRPr kumimoji="0" lang="en-US" sz="5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استخدم دفتراً كبير لكي تضع جميع جداولك , وأفكارك وملاحظاتك في مكان واحد ، بدلاً من الملاحظات المتفـرقة غيـر المجـدية .- خصص وقتاً للمهام الصعبة .</a:t>
            </a:r>
            <a:endParaRPr kumimoji="0" lang="ar-SA" sz="5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ADABD-4D31-4049-B937-512C5BAAFE4C}" type="slidenum">
              <a:rPr lang="en-US" smtClean="0"/>
              <a:pPr/>
              <a:t>35</a:t>
            </a:fld>
            <a:endParaRPr lang="en-US" dirty="0"/>
          </a:p>
        </p:txBody>
      </p:sp>
    </p:spTree>
  </p:cSld>
  <p:clrMapOvr>
    <a:masterClrMapping/>
  </p:clrMapOvr>
  <p:transition spd="slow">
    <p:wip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ADABD-4D31-4049-B937-512C5BAAFE4C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latin typeface="Arial" pitchFamily="34" charset="0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4800" b="1" dirty="0" smtClean="0">
                <a:latin typeface="Times New Roman" pitchFamily="18" charset="0"/>
                <a:ea typeface="Times New Roman" pitchFamily="18" charset="0"/>
                <a:cs typeface="+mj-cs"/>
              </a:rPr>
              <a:t>- تحكم في يومك بتخصيص وقت تركز فيه على مشروع مهم بحيث يكون أفضل أوقات يومك ، فمثلاً إن لم تكن ممن يستيقظون مبكراً فحاول أن تخصص منتصف اليوم ، أو ما بعد الظهيرة للاجتماعات الصعبة ووضع المسودات المعقدة وحل المشاكل .</a:t>
            </a:r>
            <a:endParaRPr lang="ar-SA" sz="4800" b="1" dirty="0" smtClean="0">
              <a:latin typeface="Arial" pitchFamily="34" charset="0"/>
              <a:cs typeface="+mj-cs"/>
            </a:endParaRPr>
          </a:p>
        </p:txBody>
      </p:sp>
    </p:spTree>
  </p:cSld>
  <p:clrMapOvr>
    <a:masterClrMapping/>
  </p:clrMapOvr>
  <p:transition spd="slow">
    <p:wip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1"/>
          <p:cNvSpPr>
            <a:spLocks noChangeArrowheads="1"/>
          </p:cNvSpPr>
          <p:nvPr/>
        </p:nvSpPr>
        <p:spPr bwMode="auto">
          <a:xfrm>
            <a:off x="304800" y="951131"/>
            <a:ext cx="8001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- تمهل في ردك ..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تمعن ولا تندفع في رد فعلك ، وتجنب أن تلزم نفسك بأي شيء حتى تتوفر لديك المعلومات التي تريدها ، فدائماً مايندم المرء على القرارات السريعة ، ويؤدي ذلك إلى خلق ضغوط لا داعي لها .</a:t>
            </a:r>
            <a:endParaRPr kumimoji="0" lang="ar-SA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ADABD-4D31-4049-B937-512C5BAAFE4C}" type="slidenum">
              <a:rPr lang="en-US" smtClean="0"/>
              <a:pPr/>
              <a:t>37</a:t>
            </a:fld>
            <a:endParaRPr lang="en-US" dirty="0"/>
          </a:p>
        </p:txBody>
      </p:sp>
    </p:spTree>
  </p:cSld>
  <p:clrMapOvr>
    <a:masterClrMapping/>
  </p:clrMapOvr>
  <p:transition spd="slow">
    <p:wip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1"/>
          <p:cNvSpPr>
            <a:spLocks noChangeArrowheads="1"/>
          </p:cNvSpPr>
          <p:nvPr/>
        </p:nvSpPr>
        <p:spPr bwMode="auto">
          <a:xfrm>
            <a:off x="381000" y="492442"/>
            <a:ext cx="83820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- أحل الأمر إلى غيرك ..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كفاك عبثاً ، استعن بالآخرين عندما يصعب عليك إنجاز مهام بعينها ، وابحث عن الذين تكمل مهاراتهم مهاراتك .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- ضع أهدافاً محددة :ضع أهدافاً يمكنك تحقيقها، فدائما ما تساعدك الأهداف الواضحة المحددة على التركز واستدامة الباعث .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- أتح لنفسك وقتاً تخطط فيه .</a:t>
            </a:r>
            <a:endParaRPr kumimoji="0" lang="ar-SA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ADABD-4D31-4049-B937-512C5BAAFE4C}" type="slidenum">
              <a:rPr lang="en-US" smtClean="0"/>
              <a:pPr/>
              <a:t>38</a:t>
            </a:fld>
            <a:endParaRPr lang="en-US" dirty="0"/>
          </a:p>
        </p:txBody>
      </p:sp>
    </p:spTree>
  </p:cSld>
  <p:clrMapOvr>
    <a:masterClrMapping/>
  </p:clrMapOvr>
  <p:transition spd="slow">
    <p:wip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1"/>
          <p:cNvSpPr>
            <a:spLocks noChangeArrowheads="1"/>
          </p:cNvSpPr>
          <p:nvPr/>
        </p:nvSpPr>
        <p:spPr bwMode="auto">
          <a:xfrm>
            <a:off x="609600" y="1104275"/>
            <a:ext cx="8153400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- </a:t>
            </a:r>
            <a:r>
              <a:rPr kumimoji="0" lang="ar-SA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عندما تحدد وقت فراغ لنفسـك فأنت تتعلم كيف تضع منطقة زمنية فاصلة ، ومن ثم تصبح مسلحاً باحتياطي كبير من الوقت المفيد .</a:t>
            </a:r>
            <a:endParaRPr kumimoji="0" lang="en-US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- الأشياء التي تحتاج إلى تغييرها كي تنجح .</a:t>
            </a:r>
            <a:endParaRPr kumimoji="0" lang="ar-SA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ADABD-4D31-4049-B937-512C5BAAFE4C}" type="slidenum">
              <a:rPr lang="en-US" smtClean="0"/>
              <a:pPr/>
              <a:t>39</a:t>
            </a:fld>
            <a:endParaRPr lang="en-US" dirty="0"/>
          </a:p>
        </p:txBody>
      </p:sp>
    </p:spTree>
  </p:cSld>
  <p:clrMapOvr>
    <a:masterClrMapping/>
  </p:clrMapOvr>
  <p:transition spd="slow">
    <p:wip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7" name="Rectangle 1"/>
          <p:cNvSpPr>
            <a:spLocks noChangeArrowheads="1"/>
          </p:cNvSpPr>
          <p:nvPr/>
        </p:nvSpPr>
        <p:spPr bwMode="auto">
          <a:xfrm>
            <a:off x="1066800" y="96294"/>
            <a:ext cx="7010400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4800" b="1" dirty="0" smtClean="0">
                <a:latin typeface="Times New Roman" pitchFamily="18" charset="0"/>
                <a:ea typeface="Times New Roman" pitchFamily="18" charset="0"/>
              </a:rPr>
              <a:t>عوامل هدر </a:t>
            </a:r>
            <a:r>
              <a:rPr lang="ar-SA" sz="4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الوقت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en-US" sz="5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ADABD-4D31-4049-B937-512C5BAAFE4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838201"/>
            <a:ext cx="8382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ar-SA" sz="4000" b="1" dirty="0" smtClean="0">
                <a:latin typeface="Times New Roman" pitchFamily="18" charset="0"/>
                <a:ea typeface="Times New Roman" pitchFamily="18" charset="0"/>
                <a:cs typeface="+mj-cs"/>
              </a:rPr>
              <a:t>مضيعات الوقت أو مبددات الوقت أو عوامل هدر الوقت أو عقبات إدارة الوقت كل هذه المسميات ذات مدلول واحد</a:t>
            </a:r>
            <a:r>
              <a:rPr lang="en-US" sz="4000" b="1" dirty="0" smtClean="0">
                <a:latin typeface="Times New Roman" pitchFamily="18" charset="0"/>
                <a:ea typeface="Times New Roman" pitchFamily="18" charset="0"/>
                <a:cs typeface="+mj-cs"/>
              </a:rPr>
              <a:t> </a:t>
            </a:r>
            <a:r>
              <a:rPr lang="ar-SA" sz="4000" b="1" dirty="0" smtClean="0">
                <a:latin typeface="Times New Roman" pitchFamily="18" charset="0"/>
                <a:ea typeface="Times New Roman" pitchFamily="18" charset="0"/>
                <a:cs typeface="+mj-cs"/>
              </a:rPr>
              <a:t>:</a:t>
            </a:r>
            <a:r>
              <a:rPr lang="en-US" sz="4000" b="1" dirty="0" smtClean="0">
                <a:latin typeface="Times New Roman" pitchFamily="18" charset="0"/>
                <a:ea typeface="Times New Roman" pitchFamily="18" charset="0"/>
                <a:cs typeface="+mj-cs"/>
              </a:rPr>
              <a:t> </a:t>
            </a:r>
            <a:r>
              <a:rPr lang="ar-SA" sz="4000" b="1" dirty="0" smtClean="0">
                <a:latin typeface="Times New Roman" pitchFamily="18" charset="0"/>
                <a:ea typeface="Times New Roman" pitchFamily="18" charset="0"/>
                <a:cs typeface="+mj-cs"/>
              </a:rPr>
              <a:t>أن مفهوم مضيعات الوقت ديناميكي يتغير بتغير الظروف والأزمان والأمكنة والأشخاص ، وهو نشاط يأخذ وقتاً غير ضروري ، أو يستخدم وقتاً بطريقة غير ملائمة ، أي أنه نشاط لا يعطي عائدا يتناسب والوقت المبذول من أجله.</a:t>
            </a:r>
            <a:endParaRPr lang="en-US" sz="4000" b="1" dirty="0" smtClean="0">
              <a:latin typeface="Arial" pitchFamily="34" charset="0"/>
              <a:cs typeface="+mj-cs"/>
            </a:endParaRPr>
          </a:p>
        </p:txBody>
      </p:sp>
    </p:spTree>
  </p:cSld>
  <p:clrMapOvr>
    <a:masterClrMapping/>
  </p:clrMapOvr>
  <p:transition spd="slow">
    <p:wipe/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ADABD-4D31-4049-B937-512C5BAAFE4C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81000" y="228600"/>
            <a:ext cx="815340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latin typeface="Arial" pitchFamily="34" charset="0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b="1" dirty="0" smtClean="0">
                <a:latin typeface="Times New Roman" pitchFamily="18" charset="0"/>
                <a:ea typeface="Times New Roman" pitchFamily="18" charset="0"/>
              </a:rPr>
              <a:t>	</a:t>
            </a:r>
            <a:r>
              <a:rPr lang="ar-SA" sz="4000" b="1" dirty="0" smtClean="0">
                <a:latin typeface="Times New Roman" pitchFamily="18" charset="0"/>
                <a:ea typeface="Times New Roman" pitchFamily="18" charset="0"/>
                <a:cs typeface="+mj-cs"/>
              </a:rPr>
              <a:t>عليك أولاً أن تضع أهدافاً معقولة يمكن تحقيقهـا وتستحق العناء ، وإذا لم تنطبق عليها هذه المعايير  فلن تجد الوقت أو تبالي بتحقيقها وعليك أن تحدد هذه الأهداف لنفسك ، وقد تبدأ بوضعها في ثلاث فئات  أ ، ب ، ج أهداف قصيرة الأجل ، وأهداف متوسطة الأجل ، وأخرى طويلة الأجل .</a:t>
            </a:r>
            <a:endParaRPr lang="ar-SA" sz="4000" b="1" dirty="0" smtClean="0">
              <a:latin typeface="Arial" pitchFamily="34" charset="0"/>
              <a:cs typeface="+mj-cs"/>
            </a:endParaRPr>
          </a:p>
        </p:txBody>
      </p:sp>
    </p:spTree>
  </p:cSld>
  <p:clrMapOvr>
    <a:masterClrMapping/>
  </p:clrMapOvr>
  <p:transition spd="slow">
    <p:wip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1"/>
          <p:cNvSpPr>
            <a:spLocks noChangeArrowheads="1"/>
          </p:cNvSpPr>
          <p:nvPr/>
        </p:nvSpPr>
        <p:spPr bwMode="auto">
          <a:xfrm>
            <a:off x="304800" y="750332"/>
            <a:ext cx="82296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وعليك أن تعرف الطريق إلى هدفك وأن تحدد وسائل واضحة يمكنك من خلالها تحقيق ذلك ،             حدد أعمالاً بعينها وحاول أن تنجزها لاتتردد وابدأ الآن ، ضع بنفسك أهدافاً ، وانظر كيف تتقدم في إنجازها فإذا لم تنجح أو شعرت بأنك لا تتقدم فاجلس وأعد التفكير .</a:t>
            </a:r>
            <a:endParaRPr kumimoji="0" lang="ar-SA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ADABD-4D31-4049-B937-512C5BAAFE4C}" type="slidenum">
              <a:rPr lang="en-US" smtClean="0"/>
              <a:pPr/>
              <a:t>41</a:t>
            </a:fld>
            <a:endParaRPr lang="en-US" dirty="0"/>
          </a:p>
        </p:txBody>
      </p:sp>
    </p:spTree>
  </p:cSld>
  <p:clrMapOvr>
    <a:masterClrMapping/>
  </p:clrMapOvr>
  <p:transition spd="slow">
    <p:wip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1"/>
          <p:cNvSpPr>
            <a:spLocks noChangeArrowheads="1"/>
          </p:cNvSpPr>
          <p:nvPr/>
        </p:nvSpPr>
        <p:spPr bwMode="auto">
          <a:xfrm>
            <a:off x="0" y="1143000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* ضـع قائمـة .</a:t>
            </a:r>
            <a:endParaRPr kumimoji="0" lang="en-US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45720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فائدة : حـاول أن تضـع قائمة بواجبـاتك اليوميـة في مساء اليوم السابق حتى تكون أول ما تنظـر إليه في الصباح ، وتجنب إدراج الأمور المتأزمة والأشياء الصغيرة ، واجعلها في جزء منفصل .</a:t>
            </a:r>
            <a:endParaRPr kumimoji="0" lang="ar-SA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ADABD-4D31-4049-B937-512C5BAAFE4C}" type="slidenum">
              <a:rPr lang="en-US" smtClean="0"/>
              <a:pPr/>
              <a:t>42</a:t>
            </a:fld>
            <a:endParaRPr lang="en-US" dirty="0"/>
          </a:p>
        </p:txBody>
      </p:sp>
    </p:spTree>
  </p:cSld>
  <p:clrMapOvr>
    <a:masterClrMapping/>
  </p:clrMapOvr>
  <p:transition spd="slow">
    <p:wip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ADABD-4D31-4049-B937-512C5BAAFE4C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latin typeface="Arial" pitchFamily="34" charset="0"/>
            </a:endParaRPr>
          </a:p>
          <a:p>
            <a:pPr lvl="0" indent="45720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4400" b="1" dirty="0" smtClean="0">
                <a:latin typeface="Times New Roman" pitchFamily="18" charset="0"/>
                <a:ea typeface="Times New Roman" pitchFamily="18" charset="0"/>
                <a:cs typeface="+mj-cs"/>
              </a:rPr>
              <a:t>فائدة : ضع قائمة عملية ، إذ لا يلزم أن تكون هذه القائمة صارمة جامدةً حتى تحقق النجاح المطلوب .</a:t>
            </a:r>
            <a:endParaRPr lang="en-US" sz="4400" b="1" dirty="0" smtClean="0">
              <a:latin typeface="Arial" pitchFamily="34" charset="0"/>
              <a:cs typeface="+mj-cs"/>
            </a:endParaRPr>
          </a:p>
          <a:p>
            <a:pPr lvl="0" indent="45720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4400" b="1" dirty="0" smtClean="0">
                <a:latin typeface="Times New Roman" pitchFamily="18" charset="0"/>
                <a:ea typeface="Times New Roman" pitchFamily="18" charset="0"/>
                <a:cs typeface="+mj-cs"/>
              </a:rPr>
              <a:t>أهداف تستحق العناء :</a:t>
            </a:r>
            <a:endParaRPr lang="en-US" sz="4400" b="1" dirty="0" smtClean="0">
              <a:latin typeface="Arial" pitchFamily="34" charset="0"/>
              <a:cs typeface="+mj-cs"/>
            </a:endParaRPr>
          </a:p>
          <a:p>
            <a:pPr lvl="0" indent="45720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4400" b="1" dirty="0" smtClean="0">
                <a:latin typeface="Times New Roman" pitchFamily="18" charset="0"/>
                <a:ea typeface="Times New Roman" pitchFamily="18" charset="0"/>
                <a:cs typeface="+mj-cs"/>
              </a:rPr>
              <a:t>يعد التخطيط للشهـر بأكمله – مسبقاً – من العادات الجيـدة في إدارة الوقت ، إذ يمكنك من النظر إلى أعمالك بطريقة أفضل ، ومن التخطيط لكل أسبوع بمزيد من الدقة والتفصيل .</a:t>
            </a:r>
            <a:endParaRPr lang="en-US" sz="4400" b="1" dirty="0">
              <a:cs typeface="+mj-cs"/>
            </a:endParaRPr>
          </a:p>
        </p:txBody>
      </p:sp>
    </p:spTree>
  </p:cSld>
  <p:clrMapOvr>
    <a:masterClrMapping/>
  </p:clrMapOvr>
  <p:transition spd="slow">
    <p:wip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1"/>
          <p:cNvSpPr>
            <a:spLocks noChangeArrowheads="1"/>
          </p:cNvSpPr>
          <p:nvPr/>
        </p:nvSpPr>
        <p:spPr bwMode="auto">
          <a:xfrm>
            <a:off x="0" y="0"/>
            <a:ext cx="91440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فائدة : إن التركيز أمر هام ، فاعمل في شيء واحد حتى تفرغ منه ، ولو لم تتمكن من هذا ، فثابر على الأقل حتى تحقق ما يمكنك من تقدم في العمل الذي بين يديك .</a:t>
            </a:r>
            <a:endParaRPr kumimoji="0" lang="en-US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فائدة : إذا لم تكن قـادراً على القيام بعمل ما ، فأخـبر زميلك أو صديقـك عن الموعد النهائي لإتمامه ، فبمجرد أن تجهر بذلك ، فسيكون من الصعب أن تتجنب النهوض بهذا العمل .</a:t>
            </a:r>
            <a:endParaRPr kumimoji="0" lang="ar-SA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ADABD-4D31-4049-B937-512C5BAAFE4C}" type="slidenum">
              <a:rPr lang="en-US" smtClean="0"/>
              <a:pPr/>
              <a:t>44</a:t>
            </a:fld>
            <a:endParaRPr lang="en-US" dirty="0"/>
          </a:p>
        </p:txBody>
      </p:sp>
    </p:spTree>
  </p:cSld>
  <p:clrMapOvr>
    <a:masterClrMapping/>
  </p:clrMapOvr>
  <p:transition spd="slow">
    <p:wip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1"/>
          <p:cNvSpPr>
            <a:spLocks noChangeArrowheads="1"/>
          </p:cNvSpPr>
          <p:nvPr/>
        </p:nvSpPr>
        <p:spPr bwMode="auto">
          <a:xfrm>
            <a:off x="0" y="0"/>
            <a:ext cx="9144000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ar-S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حدد ما يمثل أهمية قصوى لك .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ar-S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ما الذي تريد تحقيقه ؟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ar-S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متى تريد تحقيقه ؟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ar-S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ابذل أقصى ما في وسعك .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ar-S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خطط بشكل منتظم لفترات زمنية ، سواء أكانت يومية أم أسبوعية .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ar-S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احضر ورقة ( أو مفكرة ) وضع قائمتك .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ar-S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ضع أهم ثلاثة أعمال في قائمة منفصلة وأتمها أولاً .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ar-S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استمتع بطعم الإنجاز عن طريق كتابة كلمة ( تم ) أمام ما أنجزته .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ADABD-4D31-4049-B937-512C5BAAFE4C}" type="slidenum">
              <a:rPr lang="en-US" smtClean="0"/>
              <a:pPr/>
              <a:t>45</a:t>
            </a:fld>
            <a:endParaRPr lang="en-US" dirty="0"/>
          </a:p>
        </p:txBody>
      </p:sp>
    </p:spTree>
  </p:cSld>
  <p:clrMapOvr>
    <a:masterClrMapping/>
  </p:clrMapOvr>
  <p:transition spd="slow">
    <p:wip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1"/>
          <p:cNvSpPr>
            <a:spLocks noChangeArrowheads="1"/>
          </p:cNvSpPr>
          <p:nvPr/>
        </p:nvSpPr>
        <p:spPr bwMode="auto">
          <a:xfrm>
            <a:off x="0" y="609600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المرونــة </a:t>
            </a:r>
            <a:endParaRPr kumimoji="0" lang="en-US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فائدة : تذكر أن بإمكانك اختيار طريقة استجـابتك للناس والأحداث ، فلو استخـدمت عن وعي وإدراك عبـارة "قررت أن" بدلاً من "يجب عليّ" ، لأصبـح كل فعل لك في الحيـاة اختياراً نابعاً عن إرادة حرة ، فالقرارات واحدة من أقوى أدوات تحقيق إدارة ناجحة .</a:t>
            </a:r>
            <a:endParaRPr kumimoji="0" lang="ar-SA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ADABD-4D31-4049-B937-512C5BAAFE4C}" type="slidenum">
              <a:rPr lang="en-US" smtClean="0"/>
              <a:pPr/>
              <a:t>46</a:t>
            </a:fld>
            <a:endParaRPr lang="en-US" dirty="0"/>
          </a:p>
        </p:txBody>
      </p:sp>
    </p:spTree>
  </p:cSld>
  <p:clrMapOvr>
    <a:masterClrMapping/>
  </p:clrMapOvr>
  <p:transition spd="slow">
    <p:wip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ADABD-4D31-4049-B937-512C5BAAFE4C}" type="slidenum">
              <a:rPr lang="en-US" smtClean="0"/>
              <a:pPr/>
              <a:t>47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latin typeface="Arial" pitchFamily="34" charset="0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4400" b="1" dirty="0" smtClean="0">
                <a:latin typeface="Times New Roman" pitchFamily="18" charset="0"/>
                <a:ea typeface="Times New Roman" pitchFamily="18" charset="0"/>
                <a:cs typeface="+mj-cs"/>
              </a:rPr>
              <a:t>فائدة : لكي تتحكم في عقلك ، فأنت بحاجة إلى أن تخصص ثلاثين دقيقة كل يوم تخلو فيها بنفسك ،  وعليك أن تستغل هذا الوقت في التأمل في حالة نفسك بأن تسألها : " كيف يمكنني التفاعل بصورة أكثر فعالية مع التحديات التي تواجهني " ؟ .</a:t>
            </a:r>
            <a:endParaRPr lang="ar-SA" sz="4400" b="1" dirty="0" smtClean="0">
              <a:latin typeface="Arial" pitchFamily="34" charset="0"/>
              <a:cs typeface="+mj-cs"/>
            </a:endParaRPr>
          </a:p>
        </p:txBody>
      </p:sp>
    </p:spTree>
  </p:cSld>
  <p:clrMapOvr>
    <a:masterClrMapping/>
  </p:clrMapOvr>
  <p:transition spd="slow">
    <p:wip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1"/>
          <p:cNvSpPr>
            <a:spLocks noChangeArrowheads="1"/>
          </p:cNvSpPr>
          <p:nvPr/>
        </p:nvSpPr>
        <p:spPr bwMode="auto">
          <a:xfrm>
            <a:off x="0" y="0"/>
            <a:ext cx="89154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موجــز </a:t>
            </a:r>
            <a:endParaRPr kumimoji="0" lang="en-US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* حاول أن تصبـح بارعاً في إعـداد القـوائم ، ودون فيها كل الأشيـاء التي يجب عليك القيام بها ،وإذا أرجأت شيئاً خمس مرات ، فاحذفه من قائمتك ، فقد لا تفعله أبداً .</a:t>
            </a:r>
            <a:endParaRPr kumimoji="0" lang="en-US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* ابدأ يومك بأداء أشق الأعمال على نفسك لتزيحها عن طريقك .</a:t>
            </a:r>
            <a:endParaRPr kumimoji="0" lang="ar-SA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ADABD-4D31-4049-B937-512C5BAAFE4C}" type="slidenum">
              <a:rPr lang="en-US" smtClean="0"/>
              <a:pPr/>
              <a:t>48</a:t>
            </a:fld>
            <a:endParaRPr lang="en-US" dirty="0"/>
          </a:p>
        </p:txBody>
      </p:sp>
    </p:spTree>
  </p:cSld>
  <p:clrMapOvr>
    <a:masterClrMapping/>
  </p:clrMapOvr>
  <p:transition spd="slow">
    <p:wip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ADABD-4D31-4049-B937-512C5BAAFE4C}" type="slidenum">
              <a:rPr lang="en-US" smtClean="0"/>
              <a:pPr/>
              <a:t>49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latin typeface="Arial" pitchFamily="34" charset="0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b="1" dirty="0" smtClean="0">
                <a:latin typeface="Times New Roman" pitchFamily="18" charset="0"/>
                <a:ea typeface="Times New Roman" pitchFamily="18" charset="0"/>
              </a:rPr>
              <a:t>* </a:t>
            </a:r>
            <a:r>
              <a:rPr lang="ar-SA" sz="4800" b="1" dirty="0" smtClean="0">
                <a:latin typeface="Times New Roman" pitchFamily="18" charset="0"/>
                <a:ea typeface="Times New Roman" pitchFamily="18" charset="0"/>
                <a:cs typeface="+mj-cs"/>
              </a:rPr>
              <a:t>استغـل شبكة علاقـاتك الشخصية ، واستعـن بالآخـرين الذين يستطيعـون تلبية كل احتياجاتك ، بدلاً من إهدار وقتك الثمين في أشياء كالتسوق مثلاً ، فلست مطالباً بأن تكون مثالياً .</a:t>
            </a:r>
            <a:endParaRPr lang="ar-SA" sz="4800" b="1" dirty="0" smtClean="0">
              <a:latin typeface="Arial" pitchFamily="34" charset="0"/>
              <a:cs typeface="+mj-cs"/>
            </a:endParaRPr>
          </a:p>
        </p:txBody>
      </p:sp>
    </p:spTree>
  </p:cSld>
  <p:clrMapOvr>
    <a:masterClrMapping/>
  </p:clrMapOvr>
  <p:transition spd="slow">
    <p:wip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5" name="Rectangle 1"/>
          <p:cNvSpPr>
            <a:spLocks noChangeArrowheads="1"/>
          </p:cNvSpPr>
          <p:nvPr/>
        </p:nvSpPr>
        <p:spPr bwMode="auto">
          <a:xfrm rot="10800000" flipV="1">
            <a:off x="0" y="736028"/>
            <a:ext cx="88392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ويُستنتج من هذا أن عقبات إدارة الوقت يمكن أن تكون عكس ذلك تبعا لتغير الظروف والأزمنة والأمكنة والأشخاص ؛ بحيث توصف بأنها إفادة من الوقت واستثمار له بالشكل الذي يحقق الأهداف المطلوبة ، وهنا يكون عنصر الوقت محايداً ؛ والذي يفيد من الوقت أو يهدره ويمنحه قيمته أو يسلبه إياها هو الإنسان كعنصر هام بالنسبة للوقت يليه المكان والظروف المحيطة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 .</a:t>
            </a:r>
            <a:r>
              <a:rPr kumimoji="0" lang="ar-S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 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ADABD-4D31-4049-B937-512C5BAAFE4C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ransition spd="slow">
    <p:wip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1"/>
          <p:cNvSpPr>
            <a:spLocks noChangeArrowheads="1"/>
          </p:cNvSpPr>
          <p:nvPr/>
        </p:nvSpPr>
        <p:spPr bwMode="auto">
          <a:xfrm rot="10800000" flipV="1">
            <a:off x="0" y="-9986"/>
            <a:ext cx="9144000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تأمـل كيف تقضـي وقتك ، وحتى لو كنـت مداومـاً على فعل شيء ما ، حاول أن تسـأل نفسك :          هل مازال هذا الشيء مجدياً ؟</a:t>
            </a:r>
            <a:endParaRPr kumimoji="0" lang="en-US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* إذا كنت مسئولاً عن الاعتناء بآخرين ، فتأكد من اعتنائك بنفسك أولاً .</a:t>
            </a:r>
            <a:endParaRPr kumimoji="0" lang="en-US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* حاول أن تبسط حياتك - تخلص من كل مالا يفيدك - واستخدم كل مقومات النجاح .</a:t>
            </a:r>
            <a:endParaRPr kumimoji="0" lang="en-US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* كن مرناً - تجنب المبالغة في فعل الأشياء - استمتع بالشعور بالاسترخاء .</a:t>
            </a:r>
            <a:endParaRPr kumimoji="0" lang="en-US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ADABD-4D31-4049-B937-512C5BAAFE4C}" type="slidenum">
              <a:rPr lang="en-US" smtClean="0"/>
              <a:pPr/>
              <a:t>50</a:t>
            </a:fld>
            <a:endParaRPr lang="en-US" dirty="0"/>
          </a:p>
        </p:txBody>
      </p:sp>
    </p:spTree>
  </p:cSld>
  <p:clrMapOvr>
    <a:masterClrMapping/>
  </p:clrMapOvr>
  <p:transition spd="slow">
    <p:wip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1"/>
          <p:cNvSpPr>
            <a:spLocks noChangeArrowheads="1"/>
          </p:cNvSpPr>
          <p:nvPr/>
        </p:nvSpPr>
        <p:spPr bwMode="auto">
          <a:xfrm>
            <a:off x="0" y="228600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* التنظيم هو مفتاح لحياة عملية ناجحة ؟</a:t>
            </a:r>
            <a:endParaRPr kumimoji="0" lang="en-US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فائدة : إذا أنت لم تتحكم بوقتك ، فيتحكم به على الأرجح شخص آخر نيابة عنك .</a:t>
            </a:r>
            <a:endParaRPr kumimoji="0" lang="en-US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فائدة : في طريقك للعمل ، تصور تحديداً ماذا ستفعل ؟</a:t>
            </a:r>
            <a:endParaRPr kumimoji="0" lang="en-US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ADABD-4D31-4049-B937-512C5BAAFE4C}" type="slidenum">
              <a:rPr lang="en-US" smtClean="0"/>
              <a:pPr/>
              <a:t>51</a:t>
            </a:fld>
            <a:endParaRPr lang="en-US" dirty="0"/>
          </a:p>
        </p:txBody>
      </p:sp>
    </p:spTree>
  </p:cSld>
  <p:clrMapOvr>
    <a:masterClrMapping/>
  </p:clrMapOvr>
  <p:transition spd="slow">
    <p:wip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1"/>
          <p:cNvSpPr>
            <a:spLocks noChangeArrowheads="1"/>
          </p:cNvSpPr>
          <p:nvPr/>
        </p:nvSpPr>
        <p:spPr bwMode="auto">
          <a:xfrm>
            <a:off x="0" y="0"/>
            <a:ext cx="9144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فائدة : دائماً اجعل العمل الأول جديراً بالتقديم امسك باليوم قبل أن يذهب منك .</a:t>
            </a:r>
            <a:endParaRPr kumimoji="0" lang="en-US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فائدة : إذا مورس عليك ضغط في وقت ما ، فلتظل واقفاً ، ولا تقدم أو تقبل دعوة للجلوس ، إن حمل الأوراق يشير إلى أن لديك موعداً آخراً</a:t>
            </a:r>
            <a:endParaRPr kumimoji="0" lang="ar-SA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ADABD-4D31-4049-B937-512C5BAAFE4C}" type="slidenum">
              <a:rPr lang="en-US" smtClean="0"/>
              <a:pPr/>
              <a:t>52</a:t>
            </a:fld>
            <a:endParaRPr lang="en-US" dirty="0"/>
          </a:p>
        </p:txBody>
      </p:sp>
    </p:spTree>
  </p:cSld>
  <p:clrMapOvr>
    <a:masterClrMapping/>
  </p:clrMapOvr>
  <p:transition spd="slow">
    <p:wip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1"/>
          <p:cNvSpPr>
            <a:spLocks noChangeArrowheads="1"/>
          </p:cNvSpPr>
          <p:nvPr/>
        </p:nvSpPr>
        <p:spPr bwMode="auto">
          <a:xfrm>
            <a:off x="0" y="762000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موجــز </a:t>
            </a:r>
            <a:endParaRPr kumimoji="0" lang="en-US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أهم عشرة أسباب لإضاعة الوقت في العمل :</a:t>
            </a:r>
            <a:endParaRPr kumimoji="0" lang="en-US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* المقاطعات ، أجهضها .</a:t>
            </a:r>
            <a:endParaRPr kumimoji="0" lang="en-US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* الهاتف : تجنب الثرثارين والانتظار .</a:t>
            </a:r>
            <a:endParaRPr kumimoji="0" lang="en-US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* الزائرون ، كن حازماً مع الوقت وودوداً مع الناس .</a:t>
            </a:r>
            <a:endParaRPr kumimoji="0" lang="ar-SA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ADABD-4D31-4049-B937-512C5BAAFE4C}" type="slidenum">
              <a:rPr lang="en-US" smtClean="0"/>
              <a:pPr/>
              <a:t>53</a:t>
            </a:fld>
            <a:endParaRPr lang="en-US" dirty="0"/>
          </a:p>
        </p:txBody>
      </p:sp>
    </p:spTree>
  </p:cSld>
  <p:clrMapOvr>
    <a:masterClrMapping/>
  </p:clrMapOvr>
  <p:transition spd="slow">
    <p:wip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ADABD-4D31-4049-B937-512C5BAAFE4C}" type="slidenum">
              <a:rPr lang="en-US" smtClean="0"/>
              <a:pPr/>
              <a:t>54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4400" b="1" dirty="0" smtClean="0">
                <a:latin typeface="Times New Roman" pitchFamily="18" charset="0"/>
                <a:ea typeface="Times New Roman" pitchFamily="18" charset="0"/>
                <a:cs typeface="+mj-cs"/>
              </a:rPr>
              <a:t>* العمل الكتابي ، تحكم بالبيروقراطية الزائدة .</a:t>
            </a:r>
            <a:endParaRPr lang="en-US" sz="4400" b="1" dirty="0" smtClean="0">
              <a:latin typeface="Arial" pitchFamily="34" charset="0"/>
              <a:cs typeface="+mj-cs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4400" b="1" dirty="0" smtClean="0">
                <a:latin typeface="Times New Roman" pitchFamily="18" charset="0"/>
                <a:ea typeface="Times New Roman" pitchFamily="18" charset="0"/>
                <a:cs typeface="+mj-cs"/>
              </a:rPr>
              <a:t>* الطلبات والدعوات ، استبعد الأنشطة غير الضرورية .</a:t>
            </a:r>
            <a:endParaRPr lang="en-US" sz="4400" b="1" dirty="0" smtClean="0">
              <a:latin typeface="Arial" pitchFamily="34" charset="0"/>
              <a:cs typeface="+mj-cs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4400" b="1" dirty="0" smtClean="0">
                <a:latin typeface="Times New Roman" pitchFamily="18" charset="0"/>
                <a:ea typeface="Times New Roman" pitchFamily="18" charset="0"/>
                <a:cs typeface="+mj-cs"/>
              </a:rPr>
              <a:t>* عدم القدرة على قول لا ، كيف يمكنك تقييم ردك بنعم ؟</a:t>
            </a:r>
            <a:endParaRPr lang="en-US" sz="4400" b="1" dirty="0" smtClean="0">
              <a:latin typeface="Arial" pitchFamily="34" charset="0"/>
              <a:cs typeface="+mj-cs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4400" b="1" dirty="0" smtClean="0">
                <a:latin typeface="Times New Roman" pitchFamily="18" charset="0"/>
                <a:ea typeface="Times New Roman" pitchFamily="18" charset="0"/>
                <a:cs typeface="+mj-cs"/>
              </a:rPr>
              <a:t>* الإتاحة ، ضع بعض الحدود .</a:t>
            </a:r>
            <a:endParaRPr lang="en-US" sz="4400" b="1" dirty="0" smtClean="0">
              <a:latin typeface="Arial" pitchFamily="34" charset="0"/>
              <a:cs typeface="+mj-cs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4400" b="1" dirty="0" smtClean="0">
                <a:latin typeface="Times New Roman" pitchFamily="18" charset="0"/>
                <a:ea typeface="Times New Roman" pitchFamily="18" charset="0"/>
                <a:cs typeface="+mj-cs"/>
              </a:rPr>
              <a:t>* سوء التنظيم ، نظم ذلك المكتب لئلا تضيع حياتك في البحث عن الأشياء .</a:t>
            </a:r>
            <a:endParaRPr lang="ar-SA" sz="4400" b="1" dirty="0" smtClean="0">
              <a:latin typeface="Arial" pitchFamily="34" charset="0"/>
              <a:cs typeface="+mj-cs"/>
            </a:endParaRPr>
          </a:p>
        </p:txBody>
      </p:sp>
    </p:spTree>
  </p:cSld>
  <p:clrMapOvr>
    <a:masterClrMapping/>
  </p:clrMapOvr>
  <p:transition spd="slow">
    <p:wip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ADABD-4D31-4049-B937-512C5BAAFE4C}" type="slidenum">
              <a:rPr lang="en-US" smtClean="0"/>
              <a:pPr/>
              <a:t>55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304800"/>
            <a:ext cx="89154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latin typeface="Arial" pitchFamily="34" charset="0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4800" b="1" dirty="0" smtClean="0">
                <a:latin typeface="Times New Roman" pitchFamily="18" charset="0"/>
                <a:ea typeface="Times New Roman" pitchFamily="18" charset="0"/>
                <a:cs typeface="+mj-cs"/>
              </a:rPr>
              <a:t>* افتقاد التخطيط ، بدون خطة لايمكنك استخدام أكثر وقتك .</a:t>
            </a:r>
            <a:endParaRPr lang="en-US" sz="4800" b="1" dirty="0" smtClean="0">
              <a:latin typeface="Arial" pitchFamily="34" charset="0"/>
              <a:cs typeface="+mj-cs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4800" b="1" dirty="0" smtClean="0">
                <a:latin typeface="Times New Roman" pitchFamily="18" charset="0"/>
                <a:ea typeface="Times New Roman" pitchFamily="18" charset="0"/>
                <a:cs typeface="+mj-cs"/>
              </a:rPr>
              <a:t>* وقت الاسترخاء بناء العلاقات الاجتماعية ينبغي أن يكون في وقت غير رئيس .</a:t>
            </a:r>
            <a:endParaRPr lang="ar-SA" sz="4800" b="1" dirty="0" smtClean="0">
              <a:latin typeface="Arial" pitchFamily="34" charset="0"/>
              <a:cs typeface="+mj-cs"/>
            </a:endParaRPr>
          </a:p>
        </p:txBody>
      </p:sp>
    </p:spTree>
  </p:cSld>
  <p:clrMapOvr>
    <a:masterClrMapping/>
  </p:clrMapOvr>
  <p:transition spd="slow">
    <p:wip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305800" y="6477000"/>
            <a:ext cx="707232" cy="296069"/>
          </a:xfrm>
        </p:spPr>
        <p:txBody>
          <a:bodyPr/>
          <a:lstStyle/>
          <a:p>
            <a:fld id="{1EBADABD-4D31-4049-B937-512C5BAAFE4C}" type="slidenum">
              <a:rPr lang="en-US" smtClean="0"/>
              <a:pPr/>
              <a:t>56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228600"/>
            <a:ext cx="9144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ar-SA" sz="4400" b="1" dirty="0" smtClean="0">
                <a:solidFill>
                  <a:srgbClr val="000000"/>
                </a:solidFill>
                <a:latin typeface="Traditional Arabic" pitchFamily="18" charset="-78"/>
                <a:ea typeface="Times New Roman" pitchFamily="18" charset="0"/>
                <a:cs typeface="+mj-cs"/>
              </a:rPr>
              <a:t>موجــز </a:t>
            </a:r>
            <a:endParaRPr lang="en-US" sz="4400" b="1" dirty="0" smtClean="0">
              <a:latin typeface="Arial" pitchFamily="34" charset="0"/>
              <a:cs typeface="+mj-cs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ar-SA" sz="4400" b="1" dirty="0" smtClean="0">
                <a:solidFill>
                  <a:srgbClr val="000000"/>
                </a:solidFill>
                <a:latin typeface="Traditional Arabic" pitchFamily="18" charset="-78"/>
                <a:ea typeface="Times New Roman" pitchFamily="18" charset="0"/>
                <a:cs typeface="+mj-cs"/>
              </a:rPr>
              <a:t>حدد ما يمثل أهمية قصوى لك .</a:t>
            </a:r>
            <a:endParaRPr lang="en-US" sz="4400" b="1" dirty="0" smtClean="0">
              <a:latin typeface="Arial" pitchFamily="34" charset="0"/>
              <a:cs typeface="+mj-cs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ar-SA" sz="4400" b="1" dirty="0" smtClean="0">
                <a:solidFill>
                  <a:srgbClr val="000000"/>
                </a:solidFill>
                <a:latin typeface="Traditional Arabic" pitchFamily="18" charset="-78"/>
                <a:ea typeface="Times New Roman" pitchFamily="18" charset="0"/>
                <a:cs typeface="+mj-cs"/>
              </a:rPr>
              <a:t>ما الذي تريد تحقيقه ؟</a:t>
            </a:r>
            <a:endParaRPr lang="en-US" sz="4400" b="1" dirty="0" smtClean="0">
              <a:latin typeface="Arial" pitchFamily="34" charset="0"/>
              <a:cs typeface="+mj-cs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ar-SA" sz="4400" b="1" dirty="0" smtClean="0">
                <a:solidFill>
                  <a:srgbClr val="000000"/>
                </a:solidFill>
                <a:latin typeface="Traditional Arabic" pitchFamily="18" charset="-78"/>
                <a:ea typeface="Times New Roman" pitchFamily="18" charset="0"/>
                <a:cs typeface="+mj-cs"/>
              </a:rPr>
              <a:t>متى تريد تحقيقه ؟</a:t>
            </a:r>
            <a:endParaRPr lang="en-US" sz="4400" b="1" dirty="0" smtClean="0">
              <a:latin typeface="Arial" pitchFamily="34" charset="0"/>
              <a:cs typeface="+mj-cs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ar-SA" sz="4400" b="1" dirty="0" smtClean="0">
                <a:solidFill>
                  <a:srgbClr val="000000"/>
                </a:solidFill>
                <a:latin typeface="Traditional Arabic" pitchFamily="18" charset="-78"/>
                <a:ea typeface="Times New Roman" pitchFamily="18" charset="0"/>
                <a:cs typeface="+mj-cs"/>
              </a:rPr>
              <a:t>ابذل أقصى ما في وسعك .</a:t>
            </a:r>
            <a:endParaRPr lang="en-US" sz="4400" b="1" dirty="0" smtClean="0">
              <a:latin typeface="Arial" pitchFamily="34" charset="0"/>
              <a:cs typeface="+mj-cs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ar-SA" sz="4400" b="1" dirty="0" smtClean="0">
                <a:solidFill>
                  <a:srgbClr val="000000"/>
                </a:solidFill>
                <a:latin typeface="Traditional Arabic" pitchFamily="18" charset="-78"/>
                <a:ea typeface="Times New Roman" pitchFamily="18" charset="0"/>
                <a:cs typeface="+mj-cs"/>
              </a:rPr>
              <a:t>خطط بشكل منتظم لفترات زمنية ، سواء أكانت يومية أم أسبوعية .</a:t>
            </a:r>
            <a:endParaRPr lang="en-US" sz="4400" b="1" dirty="0" smtClean="0">
              <a:latin typeface="Arial" pitchFamily="34" charset="0"/>
              <a:cs typeface="+mj-cs"/>
            </a:endParaRPr>
          </a:p>
        </p:txBody>
      </p:sp>
    </p:spTree>
  </p:cSld>
  <p:clrMapOvr>
    <a:masterClrMapping/>
  </p:clrMapOvr>
  <p:transition spd="slow">
    <p:wip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848600" y="6248401"/>
            <a:ext cx="899160" cy="609600"/>
          </a:xfrm>
        </p:spPr>
        <p:txBody>
          <a:bodyPr/>
          <a:lstStyle/>
          <a:p>
            <a:fld id="{1EBADABD-4D31-4049-B937-512C5BAAFE4C}" type="slidenum">
              <a:rPr lang="en-US" smtClean="0"/>
              <a:pPr/>
              <a:t>57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endParaRPr lang="en-US" b="1" dirty="0" smtClean="0">
              <a:latin typeface="Arial" pitchFamily="34" charset="0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ar-SA" sz="4400" b="1" dirty="0" smtClean="0">
                <a:solidFill>
                  <a:srgbClr val="000000"/>
                </a:solidFill>
                <a:latin typeface="Traditional Arabic" pitchFamily="18" charset="-78"/>
                <a:ea typeface="Times New Roman" pitchFamily="18" charset="0"/>
                <a:cs typeface="+mj-cs"/>
              </a:rPr>
              <a:t>احضر ورقة ( أو مفكرة ) وضع قائمتك .</a:t>
            </a:r>
            <a:endParaRPr lang="en-US" sz="4400" b="1" dirty="0" smtClean="0">
              <a:latin typeface="Arial" pitchFamily="34" charset="0"/>
              <a:cs typeface="+mj-cs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ar-SA" sz="4400" b="1" dirty="0" smtClean="0">
                <a:solidFill>
                  <a:srgbClr val="000000"/>
                </a:solidFill>
                <a:latin typeface="Traditional Arabic" pitchFamily="18" charset="-78"/>
                <a:ea typeface="Times New Roman" pitchFamily="18" charset="0"/>
                <a:cs typeface="+mj-cs"/>
              </a:rPr>
              <a:t>ضع أهم ثلاثة أعمال في قائمة منفصلة وأتمها أولاً .</a:t>
            </a:r>
            <a:endParaRPr lang="en-US" sz="4400" b="1" dirty="0" smtClean="0">
              <a:latin typeface="Arial" pitchFamily="34" charset="0"/>
              <a:cs typeface="+mj-cs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ar-SA" sz="4400" b="1" dirty="0" smtClean="0">
                <a:solidFill>
                  <a:srgbClr val="000000"/>
                </a:solidFill>
                <a:latin typeface="Traditional Arabic" pitchFamily="18" charset="-78"/>
                <a:ea typeface="Times New Roman" pitchFamily="18" charset="0"/>
                <a:cs typeface="+mj-cs"/>
              </a:rPr>
              <a:t>استمتع بطعم الإنجاز عن طريق كتابة كلمة ( تم ) أمام ما أنجزته .</a:t>
            </a:r>
            <a:endParaRPr lang="en-US" sz="4400" b="1" dirty="0" smtClean="0">
              <a:latin typeface="Arial" pitchFamily="34" charset="0"/>
              <a:cs typeface="+mj-cs"/>
            </a:endParaRPr>
          </a:p>
        </p:txBody>
      </p:sp>
    </p:spTree>
  </p:cSld>
  <p:clrMapOvr>
    <a:masterClrMapping/>
  </p:clrMapOvr>
  <p:transition spd="slow">
    <p:wip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ADABD-4D31-4049-B937-512C5BAAFE4C}" type="slidenum">
              <a:rPr lang="en-US" smtClean="0"/>
              <a:pPr/>
              <a:t>58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105400" y="990600"/>
            <a:ext cx="2590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A" sz="96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Monotype Koufi"/>
                <a:ea typeface="Monotype Koufi"/>
                <a:cs typeface="+mj-cs"/>
              </a:rPr>
              <a:t>شكرا</a:t>
            </a:r>
            <a:endParaRPr lang="en-US" sz="9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/>
                </a:outerShdw>
              </a:effectLst>
              <a:ea typeface="Monotype Koufi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71800" y="1066800"/>
            <a:ext cx="2514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96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Monotype Koufi"/>
                <a:ea typeface="Monotype Koufi"/>
                <a:cs typeface="+mj-cs"/>
              </a:rPr>
              <a:t>لحسن</a:t>
            </a:r>
            <a:endParaRPr lang="en-US" sz="9600" b="1" dirty="0">
              <a:cs typeface="+mj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4800" y="2743199"/>
            <a:ext cx="85343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A" sz="9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Monotype Koufi"/>
                <a:ea typeface="Monotype Koufi"/>
                <a:cs typeface="Monotype Koufi"/>
              </a:rPr>
              <a:t>المشاهـدة والاستماع</a:t>
            </a:r>
            <a:endParaRPr lang="en-US" sz="9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/>
                </a:outerShdw>
              </a:effectLst>
              <a:ea typeface="Monotype Koufi"/>
              <a:cs typeface="Monotype Koufi"/>
            </a:endParaRPr>
          </a:p>
        </p:txBody>
      </p:sp>
    </p:spTree>
  </p:cSld>
  <p:clrMapOvr>
    <a:masterClrMapping/>
  </p:clrMapOvr>
  <p:transition spd="slow">
    <p:wipe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ADABD-4D31-4049-B937-512C5BAAFE4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8600" y="304800"/>
            <a:ext cx="8610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ar-SA" sz="4800" b="1" dirty="0" smtClean="0">
                <a:latin typeface="Times New Roman" pitchFamily="18" charset="0"/>
                <a:ea typeface="Times New Roman" pitchFamily="18" charset="0"/>
                <a:cs typeface="+mj-cs"/>
              </a:rPr>
              <a:t>إن تلك المضيعات للوقت يمكن أن تكون خارجة عن إرادة الفرد بحيث لا يمكنه السيطرة عليها أو التقليل من تأثيرها السلبي على وقته ، أو يكون هو مصدرها بعدم قدرته على استثمار وقته بالشكل المناسب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ar-SA" sz="4800" b="1" dirty="0" smtClean="0">
                <a:latin typeface="Times New Roman" pitchFamily="18" charset="0"/>
                <a:cs typeface="+mj-cs"/>
              </a:rPr>
              <a:t>تقسم مضيعات الوقت إلي ما يلي :</a:t>
            </a:r>
            <a:endParaRPr lang="en-US" sz="4800" b="1" dirty="0" smtClean="0">
              <a:latin typeface="Arial" pitchFamily="34" charset="0"/>
              <a:cs typeface="+mj-cs"/>
            </a:endParaRPr>
          </a:p>
        </p:txBody>
      </p:sp>
    </p:spTree>
  </p:cSld>
  <p:clrMapOvr>
    <a:masterClrMapping/>
  </p:clrMapOvr>
  <p:transition spd="slow">
    <p:wip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49" name="Rectangle 1"/>
          <p:cNvSpPr>
            <a:spLocks noChangeArrowheads="1"/>
          </p:cNvSpPr>
          <p:nvPr/>
        </p:nvSpPr>
        <p:spPr bwMode="auto">
          <a:xfrm>
            <a:off x="0" y="381000"/>
            <a:ext cx="88392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9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١</a:t>
            </a:r>
            <a:r>
              <a:rPr kumimoji="0" lang="en-US" sz="9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- </a:t>
            </a:r>
            <a:r>
              <a:rPr kumimoji="0" lang="ar-SA" sz="9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مضيعات خارجية .</a:t>
            </a:r>
            <a:endParaRPr kumimoji="0" lang="en-US" sz="9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9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٢</a:t>
            </a:r>
            <a:r>
              <a:rPr kumimoji="0" lang="en-US" sz="9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- </a:t>
            </a:r>
            <a:r>
              <a:rPr kumimoji="0" lang="ar-SA" sz="9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مضيعات داخلية .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9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ADABD-4D31-4049-B937-512C5BAAFE4C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ransition spd="slow">
    <p:wip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3" name="Rectangle 1"/>
          <p:cNvSpPr>
            <a:spLocks noChangeArrowheads="1"/>
          </p:cNvSpPr>
          <p:nvPr/>
        </p:nvSpPr>
        <p:spPr bwMode="auto">
          <a:xfrm>
            <a:off x="304800" y="276999"/>
            <a:ext cx="85344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فالمضيعات هنا تتناول جميع الأعمال والنشاطات الإنسانية في شتى الميادين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 </a:t>
            </a:r>
            <a:r>
              <a:rPr kumimoji="0" lang="ar-S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دون استثناء كما أن مضيعات الوقت قد تكون قضية نسبية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 </a:t>
            </a:r>
            <a:r>
              <a:rPr kumimoji="0" lang="ar-S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بالنسبة لكل فرد على حده فالعمل أو النشاط الذي يراه شخص ما بأن فيه إضاعة للوقت، قد يكون لدى الآخر نشاطا مفيدا وعملاً ناجحا يحقق له المتعة والسعادة والفائدة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.</a:t>
            </a:r>
            <a:r>
              <a:rPr kumimoji="0" lang="ar-S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 أن سبب جميع مضيعات الوقت هو أنت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أو الآخرون ، أو أنت والآخرون معاً ، فالوقت لن يضيع من نفسه بل يوجد من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 </a:t>
            </a:r>
            <a:r>
              <a:rPr kumimoji="0" lang="ar-S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يضيعه .</a:t>
            </a:r>
            <a:endParaRPr kumimoji="0" lang="ar-SA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ADABD-4D31-4049-B937-512C5BAAFE4C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ransition spd="slow">
    <p:wip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7" name="Rectangle 1"/>
          <p:cNvSpPr>
            <a:spLocks noChangeArrowheads="1"/>
          </p:cNvSpPr>
          <p:nvPr/>
        </p:nvSpPr>
        <p:spPr bwMode="auto">
          <a:xfrm>
            <a:off x="381000" y="388323"/>
            <a:ext cx="84582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وهذا تأكيد على أن العنصر البشري له الدور الرئيس بالنسبة للإفادة من الوقت على مستوى الفرد والجماعة والتنظيم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.</a:t>
            </a:r>
            <a:r>
              <a:rPr kumimoji="0" lang="ar-S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 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ar-SA" sz="4000" b="1" dirty="0" smtClean="0">
                <a:latin typeface="Times New Roman" pitchFamily="18" charset="0"/>
                <a:cs typeface="+mj-cs"/>
              </a:rPr>
              <a:t>دعونا نتناقش حول</a:t>
            </a:r>
            <a:r>
              <a:rPr lang="ar-EG" sz="4000" b="1" dirty="0" smtClean="0">
                <a:latin typeface="Times New Roman" pitchFamily="18" charset="0"/>
                <a:cs typeface="+mj-cs"/>
              </a:rPr>
              <a:t> مسببات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 </a:t>
            </a:r>
            <a:r>
              <a:rPr lang="ar-SA" sz="4000" b="1" dirty="0" smtClean="0">
                <a:latin typeface="Times New Roman" pitchFamily="18" charset="0"/>
                <a:ea typeface="Times New Roman" pitchFamily="18" charset="0"/>
              </a:rPr>
              <a:t>هدر</a:t>
            </a:r>
            <a:r>
              <a:rPr lang="ar-EG" sz="4000" b="1" dirty="0" smtClean="0">
                <a:latin typeface="Times New Roman" pitchFamily="18" charset="0"/>
                <a:ea typeface="Times New Roman" pitchFamily="18" charset="0"/>
              </a:rPr>
              <a:t> </a:t>
            </a:r>
            <a:r>
              <a:rPr lang="ar-EG" sz="4000" b="1" dirty="0" smtClean="0"/>
              <a:t>وقت العمل 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kumimoji="0" lang="ar-EG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                        </a:t>
            </a:r>
            <a:r>
              <a:rPr kumimoji="0" lang="ar-S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فيما يلي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: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١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- </a:t>
            </a:r>
            <a:r>
              <a:rPr kumimoji="0" lang="ar-S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سوء الإدارة وعدم كفاية التنظيم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 .</a:t>
            </a:r>
            <a:r>
              <a:rPr kumimoji="0" lang="ar-S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   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٢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- </a:t>
            </a:r>
            <a:r>
              <a:rPr kumimoji="0" lang="ar-S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تضخم عدد العاملين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 .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٣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- </a:t>
            </a:r>
            <a:r>
              <a:rPr kumimoji="0" lang="ar-S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زيادة عدد الاجتماعات عن الحد المعقول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 .</a:t>
            </a:r>
            <a:r>
              <a:rPr kumimoji="0" lang="ar-S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 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٤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- </a:t>
            </a:r>
            <a:r>
              <a:rPr kumimoji="0" lang="ar-S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عدم كفاية المعلومات وأنظمة الاتصال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 .</a:t>
            </a:r>
            <a:endParaRPr kumimoji="0" lang="ar-SA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ADABD-4D31-4049-B937-512C5BAAFE4C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ransition spd="slow">
    <p:wip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902</TotalTime>
  <Words>2512</Words>
  <Application>Microsoft Office PowerPoint</Application>
  <PresentationFormat>On-screen Show (4:3)</PresentationFormat>
  <Paragraphs>239</Paragraphs>
  <Slides>58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59" baseType="lpstr">
      <vt:lpstr>Office Theme</vt:lpstr>
      <vt:lpstr>  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الدورات التدريبية لمنسوبي الأمن العام</dc:title>
  <dc:creator>HP</dc:creator>
  <cp:lastModifiedBy>microship</cp:lastModifiedBy>
  <cp:revision>130</cp:revision>
  <dcterms:created xsi:type="dcterms:W3CDTF">2011-02-06T17:13:50Z</dcterms:created>
  <dcterms:modified xsi:type="dcterms:W3CDTF">2016-01-18T16:00:43Z</dcterms:modified>
</cp:coreProperties>
</file>